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Relationship Id="rId5" Type="http://schemas.microsoft.com/office/2020/02/relationships/classificationlabels" Target="docMetadata/LabelInfo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657" autoAdjust="0"/>
    <p:restoredTop sz="94692"/>
  </p:normalViewPr>
  <p:slideViewPr>
    <p:cSldViewPr>
      <p:cViewPr>
        <p:scale>
          <a:sx n="136" d="100"/>
          <a:sy n="136" d="100"/>
        </p:scale>
        <p:origin x="1194" y="-21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no, Rocco L CIV USARMY IMCOM (USA)" userId="0a51750d-2e13-4ff4-9e03-2e0d2a00c439" providerId="ADAL" clId="{C24CB092-3557-4D30-8C49-75E99E10E005}"/>
    <pc:docChg chg="modSld">
      <pc:chgData name="Morano, Rocco L CIV USARMY IMCOM (USA)" userId="0a51750d-2e13-4ff4-9e03-2e0d2a00c439" providerId="ADAL" clId="{C24CB092-3557-4D30-8C49-75E99E10E005}" dt="2025-04-14T17:09:31.626" v="21" actId="20577"/>
      <pc:docMkLst>
        <pc:docMk/>
      </pc:docMkLst>
      <pc:sldChg chg="modSp mod">
        <pc:chgData name="Morano, Rocco L CIV USARMY IMCOM (USA)" userId="0a51750d-2e13-4ff4-9e03-2e0d2a00c439" providerId="ADAL" clId="{C24CB092-3557-4D30-8C49-75E99E10E005}" dt="2025-04-14T17:09:31.626" v="21" actId="20577"/>
        <pc:sldMkLst>
          <pc:docMk/>
          <pc:sldMk cId="0" sldId="256"/>
        </pc:sldMkLst>
        <pc:spChg chg="mod">
          <ac:chgData name="Morano, Rocco L CIV USARMY IMCOM (USA)" userId="0a51750d-2e13-4ff4-9e03-2e0d2a00c439" providerId="ADAL" clId="{C24CB092-3557-4D30-8C49-75E99E10E005}" dt="2025-04-14T17:09:31.626" v="21" actId="20577"/>
          <ac:spMkLst>
            <pc:docMk/>
            <pc:sldMk cId="0" sldId="256"/>
            <ac:spMk id="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C0C3E-F551-4D68-9F36-18F22A9389AD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8D77-50A3-464E-9162-6FADC9203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8D77-50A3-464E-9162-6FADC92036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8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80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5" h="706119">
                <a:moveTo>
                  <a:pt x="1129284" y="0"/>
                </a:moveTo>
                <a:lnTo>
                  <a:pt x="0" y="0"/>
                </a:lnTo>
                <a:lnTo>
                  <a:pt x="0" y="705612"/>
                </a:lnTo>
                <a:lnTo>
                  <a:pt x="1129284" y="705612"/>
                </a:lnTo>
                <a:lnTo>
                  <a:pt x="1129284" y="0"/>
                </a:lnTo>
                <a:close/>
              </a:path>
            </a:pathLst>
          </a:custGeom>
          <a:solidFill>
            <a:srgbClr val="DA53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72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4" h="706119">
                <a:moveTo>
                  <a:pt x="1129283" y="0"/>
                </a:moveTo>
                <a:lnTo>
                  <a:pt x="0" y="0"/>
                </a:lnTo>
                <a:lnTo>
                  <a:pt x="0" y="705612"/>
                </a:lnTo>
                <a:lnTo>
                  <a:pt x="1129283" y="705612"/>
                </a:lnTo>
                <a:lnTo>
                  <a:pt x="1129283" y="0"/>
                </a:lnTo>
                <a:close/>
              </a:path>
            </a:pathLst>
          </a:custGeom>
          <a:solidFill>
            <a:srgbClr val="9BB4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364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4" h="706119">
                <a:moveTo>
                  <a:pt x="1129283" y="0"/>
                </a:moveTo>
                <a:lnTo>
                  <a:pt x="0" y="0"/>
                </a:lnTo>
                <a:lnTo>
                  <a:pt x="0" y="705612"/>
                </a:lnTo>
                <a:lnTo>
                  <a:pt x="1129283" y="705612"/>
                </a:lnTo>
                <a:lnTo>
                  <a:pt x="1129283" y="0"/>
                </a:lnTo>
                <a:close/>
              </a:path>
            </a:pathLst>
          </a:custGeom>
          <a:solidFill>
            <a:srgbClr val="5D8B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8556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4" h="706119">
                <a:moveTo>
                  <a:pt x="1129284" y="0"/>
                </a:moveTo>
                <a:lnTo>
                  <a:pt x="0" y="0"/>
                </a:lnTo>
                <a:lnTo>
                  <a:pt x="0" y="705612"/>
                </a:lnTo>
                <a:lnTo>
                  <a:pt x="1129284" y="705612"/>
                </a:lnTo>
                <a:lnTo>
                  <a:pt x="1129284" y="0"/>
                </a:lnTo>
                <a:close/>
              </a:path>
            </a:pathLst>
          </a:custGeom>
          <a:solidFill>
            <a:srgbClr val="52A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0748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4" h="706119">
                <a:moveTo>
                  <a:pt x="1129284" y="0"/>
                </a:moveTo>
                <a:lnTo>
                  <a:pt x="0" y="0"/>
                </a:lnTo>
                <a:lnTo>
                  <a:pt x="0" y="705612"/>
                </a:lnTo>
                <a:lnTo>
                  <a:pt x="1129284" y="705612"/>
                </a:lnTo>
                <a:lnTo>
                  <a:pt x="1129284" y="0"/>
                </a:lnTo>
                <a:close/>
              </a:path>
            </a:pathLst>
          </a:custGeom>
          <a:solidFill>
            <a:srgbClr val="8D6C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2940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5" h="706119">
                <a:moveTo>
                  <a:pt x="1129283" y="0"/>
                </a:moveTo>
                <a:lnTo>
                  <a:pt x="0" y="0"/>
                </a:lnTo>
                <a:lnTo>
                  <a:pt x="0" y="705612"/>
                </a:lnTo>
                <a:lnTo>
                  <a:pt x="1129283" y="705612"/>
                </a:lnTo>
                <a:lnTo>
                  <a:pt x="1129283" y="0"/>
                </a:lnTo>
                <a:close/>
              </a:path>
            </a:pathLst>
          </a:custGeom>
          <a:solidFill>
            <a:srgbClr val="8888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5132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5" h="706119">
                <a:moveTo>
                  <a:pt x="1129283" y="0"/>
                </a:moveTo>
                <a:lnTo>
                  <a:pt x="0" y="0"/>
                </a:lnTo>
                <a:lnTo>
                  <a:pt x="0" y="705612"/>
                </a:lnTo>
                <a:lnTo>
                  <a:pt x="1129283" y="705612"/>
                </a:lnTo>
                <a:lnTo>
                  <a:pt x="1129283" y="0"/>
                </a:lnTo>
                <a:close/>
              </a:path>
            </a:pathLst>
          </a:custGeom>
          <a:solidFill>
            <a:srgbClr val="E9AF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732400" y="813333"/>
            <a:ext cx="1129665" cy="706120"/>
          </a:xfrm>
          <a:custGeom>
            <a:avLst/>
            <a:gdLst/>
            <a:ahLst/>
            <a:cxnLst/>
            <a:rect l="l" t="t" r="r" b="b"/>
            <a:pathLst>
              <a:path w="1129665" h="706119">
                <a:moveTo>
                  <a:pt x="1129283" y="0"/>
                </a:moveTo>
                <a:lnTo>
                  <a:pt x="0" y="0"/>
                </a:lnTo>
                <a:lnTo>
                  <a:pt x="0" y="705612"/>
                </a:lnTo>
                <a:lnTo>
                  <a:pt x="1129283" y="705612"/>
                </a:lnTo>
                <a:lnTo>
                  <a:pt x="1129283" y="0"/>
                </a:lnTo>
                <a:close/>
              </a:path>
            </a:pathLst>
          </a:custGeom>
          <a:solidFill>
            <a:srgbClr val="76B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98000" y="1517421"/>
            <a:ext cx="1129665" cy="382905"/>
          </a:xfrm>
          <a:custGeom>
            <a:avLst/>
            <a:gdLst/>
            <a:ahLst/>
            <a:cxnLst/>
            <a:rect l="l" t="t" r="r" b="b"/>
            <a:pathLst>
              <a:path w="1129665" h="382905">
                <a:moveTo>
                  <a:pt x="1129284" y="0"/>
                </a:moveTo>
                <a:lnTo>
                  <a:pt x="0" y="0"/>
                </a:lnTo>
                <a:lnTo>
                  <a:pt x="0" y="382524"/>
                </a:lnTo>
                <a:lnTo>
                  <a:pt x="1129284" y="382524"/>
                </a:lnTo>
                <a:lnTo>
                  <a:pt x="1129284" y="0"/>
                </a:lnTo>
                <a:close/>
              </a:path>
            </a:pathLst>
          </a:custGeom>
          <a:solidFill>
            <a:srgbClr val="C324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417200" y="1517421"/>
            <a:ext cx="1129665" cy="382905"/>
          </a:xfrm>
          <a:custGeom>
            <a:avLst/>
            <a:gdLst/>
            <a:ahLst/>
            <a:cxnLst/>
            <a:rect l="l" t="t" r="r" b="b"/>
            <a:pathLst>
              <a:path w="1129664" h="382905">
                <a:moveTo>
                  <a:pt x="1129283" y="0"/>
                </a:moveTo>
                <a:lnTo>
                  <a:pt x="0" y="0"/>
                </a:lnTo>
                <a:lnTo>
                  <a:pt x="0" y="382524"/>
                </a:lnTo>
                <a:lnTo>
                  <a:pt x="1129283" y="382524"/>
                </a:lnTo>
                <a:lnTo>
                  <a:pt x="1129283" y="0"/>
                </a:lnTo>
                <a:close/>
              </a:path>
            </a:pathLst>
          </a:custGeom>
          <a:solidFill>
            <a:srgbClr val="6889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855600" y="1517421"/>
            <a:ext cx="1129665" cy="382905"/>
          </a:xfrm>
          <a:custGeom>
            <a:avLst/>
            <a:gdLst/>
            <a:ahLst/>
            <a:cxnLst/>
            <a:rect l="l" t="t" r="r" b="b"/>
            <a:pathLst>
              <a:path w="1129664" h="382905">
                <a:moveTo>
                  <a:pt x="1129284" y="0"/>
                </a:moveTo>
                <a:lnTo>
                  <a:pt x="0" y="0"/>
                </a:lnTo>
                <a:lnTo>
                  <a:pt x="0" y="382524"/>
                </a:lnTo>
                <a:lnTo>
                  <a:pt x="1129284" y="382524"/>
                </a:lnTo>
                <a:lnTo>
                  <a:pt x="1129284" y="0"/>
                </a:lnTo>
                <a:close/>
              </a:path>
            </a:pathLst>
          </a:custGeom>
          <a:solidFill>
            <a:srgbClr val="2371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074800" y="1517421"/>
            <a:ext cx="1129665" cy="382905"/>
          </a:xfrm>
          <a:custGeom>
            <a:avLst/>
            <a:gdLst/>
            <a:ahLst/>
            <a:cxnLst/>
            <a:rect l="l" t="t" r="r" b="b"/>
            <a:pathLst>
              <a:path w="1129664" h="382905">
                <a:moveTo>
                  <a:pt x="1129284" y="0"/>
                </a:moveTo>
                <a:lnTo>
                  <a:pt x="0" y="0"/>
                </a:lnTo>
                <a:lnTo>
                  <a:pt x="0" y="382524"/>
                </a:lnTo>
                <a:lnTo>
                  <a:pt x="1129284" y="382524"/>
                </a:lnTo>
                <a:lnTo>
                  <a:pt x="1129284" y="0"/>
                </a:lnTo>
                <a:close/>
              </a:path>
            </a:pathLst>
          </a:custGeom>
          <a:solidFill>
            <a:srgbClr val="684F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732400" y="1517421"/>
            <a:ext cx="1129665" cy="382905"/>
          </a:xfrm>
          <a:custGeom>
            <a:avLst/>
            <a:gdLst/>
            <a:ahLst/>
            <a:cxnLst/>
            <a:rect l="l" t="t" r="r" b="b"/>
            <a:pathLst>
              <a:path w="1129665" h="382905">
                <a:moveTo>
                  <a:pt x="1129283" y="0"/>
                </a:moveTo>
                <a:lnTo>
                  <a:pt x="0" y="0"/>
                </a:lnTo>
                <a:lnTo>
                  <a:pt x="0" y="382524"/>
                </a:lnTo>
                <a:lnTo>
                  <a:pt x="1129283" y="382524"/>
                </a:lnTo>
                <a:lnTo>
                  <a:pt x="1129283" y="0"/>
                </a:lnTo>
                <a:close/>
              </a:path>
            </a:pathLst>
          </a:custGeom>
          <a:solidFill>
            <a:srgbClr val="0F5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057280" y="2367813"/>
            <a:ext cx="459105" cy="90170"/>
          </a:xfrm>
          <a:custGeom>
            <a:avLst/>
            <a:gdLst/>
            <a:ahLst/>
            <a:cxnLst/>
            <a:rect l="l" t="t" r="r" b="b"/>
            <a:pathLst>
              <a:path w="459105" h="90169">
                <a:moveTo>
                  <a:pt x="458724" y="0"/>
                </a:moveTo>
                <a:lnTo>
                  <a:pt x="0" y="0"/>
                </a:lnTo>
                <a:lnTo>
                  <a:pt x="0" y="89915"/>
                </a:lnTo>
                <a:lnTo>
                  <a:pt x="458724" y="89915"/>
                </a:lnTo>
                <a:lnTo>
                  <a:pt x="4587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495680" y="2367813"/>
            <a:ext cx="459105" cy="90170"/>
          </a:xfrm>
          <a:custGeom>
            <a:avLst/>
            <a:gdLst/>
            <a:ahLst/>
            <a:cxnLst/>
            <a:rect l="l" t="t" r="r" b="b"/>
            <a:pathLst>
              <a:path w="459104" h="90169">
                <a:moveTo>
                  <a:pt x="458724" y="0"/>
                </a:moveTo>
                <a:lnTo>
                  <a:pt x="0" y="0"/>
                </a:lnTo>
                <a:lnTo>
                  <a:pt x="0" y="89915"/>
                </a:lnTo>
                <a:lnTo>
                  <a:pt x="458724" y="89915"/>
                </a:lnTo>
                <a:lnTo>
                  <a:pt x="458724" y="0"/>
                </a:lnTo>
                <a:close/>
              </a:path>
            </a:pathLst>
          </a:custGeom>
          <a:solidFill>
            <a:srgbClr val="026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714880" y="2367813"/>
            <a:ext cx="459105" cy="90170"/>
          </a:xfrm>
          <a:custGeom>
            <a:avLst/>
            <a:gdLst/>
            <a:ahLst/>
            <a:cxnLst/>
            <a:rect l="l" t="t" r="r" b="b"/>
            <a:pathLst>
              <a:path w="459104" h="90169">
                <a:moveTo>
                  <a:pt x="458724" y="0"/>
                </a:moveTo>
                <a:lnTo>
                  <a:pt x="0" y="0"/>
                </a:lnTo>
                <a:lnTo>
                  <a:pt x="0" y="89915"/>
                </a:lnTo>
                <a:lnTo>
                  <a:pt x="458724" y="89915"/>
                </a:lnTo>
                <a:lnTo>
                  <a:pt x="45872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0644" y="149884"/>
            <a:ext cx="3284854" cy="589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4.jpg"/><Relationship Id="rId21" Type="http://schemas.openxmlformats.org/officeDocument/2006/relationships/image" Target="../media/image9.png"/><Relationship Id="rId42" Type="http://schemas.openxmlformats.org/officeDocument/2006/relationships/image" Target="../media/image24.png"/><Relationship Id="rId47" Type="http://schemas.openxmlformats.org/officeDocument/2006/relationships/hyperlink" Target="https://carson.armymwr.com/ODR" TargetMode="External"/><Relationship Id="rId63" Type="http://schemas.openxmlformats.org/officeDocument/2006/relationships/image" Target="../media/image38.png"/><Relationship Id="rId68" Type="http://schemas.openxmlformats.org/officeDocument/2006/relationships/hyperlink" Target="https://www.armyresilience.army.mil/ard/R2/R2-Performance-center.html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.png"/><Relationship Id="rId29" Type="http://schemas.openxmlformats.org/officeDocument/2006/relationships/image" Target="../media/image16.png"/><Relationship Id="rId11" Type="http://schemas.openxmlformats.org/officeDocument/2006/relationships/hyperlink" Target="https://www.militaryonesource.mil/" TargetMode="External"/><Relationship Id="rId24" Type="http://schemas.openxmlformats.org/officeDocument/2006/relationships/image" Target="../media/image12.png"/><Relationship Id="rId32" Type="http://schemas.openxmlformats.org/officeDocument/2006/relationships/hyperlink" Target="https://carson.armymwr.com/CSGC" TargetMode="External"/><Relationship Id="rId37" Type="http://schemas.openxmlformats.org/officeDocument/2006/relationships/image" Target="../media/image21.png"/><Relationship Id="rId40" Type="http://schemas.openxmlformats.org/officeDocument/2006/relationships/image" Target="../media/image23.png"/><Relationship Id="rId45" Type="http://schemas.openxmlformats.org/officeDocument/2006/relationships/hyperlink" Target="https://carson.armymwr.com/BOSS" TargetMode="External"/><Relationship Id="rId53" Type="http://schemas.openxmlformats.org/officeDocument/2006/relationships/hyperlink" Target="https://home.army.mil/carson/index.php/Directorate/directorate_human_resources/deers-id-card" TargetMode="External"/><Relationship Id="rId58" Type="http://schemas.openxmlformats.org/officeDocument/2006/relationships/hyperlink" Target="https://ppld.org/" TargetMode="External"/><Relationship Id="rId66" Type="http://schemas.openxmlformats.org/officeDocument/2006/relationships/hyperlink" Target="https://carson.armymwr.com/GrantLibrary" TargetMode="External"/><Relationship Id="rId5" Type="http://schemas.openxmlformats.org/officeDocument/2006/relationships/hyperlink" Target="https://www.tricare.mil/" TargetMode="External"/><Relationship Id="rId61" Type="http://schemas.openxmlformats.org/officeDocument/2006/relationships/image" Target="../media/image36.png"/><Relationship Id="rId19" Type="http://schemas.openxmlformats.org/officeDocument/2006/relationships/image" Target="../media/image7.png"/><Relationship Id="rId14" Type="http://schemas.openxmlformats.org/officeDocument/2006/relationships/image" Target="../media/image2.jpg"/><Relationship Id="rId22" Type="http://schemas.openxmlformats.org/officeDocument/2006/relationships/image" Target="../media/image10.png"/><Relationship Id="rId27" Type="http://schemas.openxmlformats.org/officeDocument/2006/relationships/image" Target="../media/image15.png"/><Relationship Id="rId30" Type="http://schemas.openxmlformats.org/officeDocument/2006/relationships/image" Target="../media/image17.png"/><Relationship Id="rId35" Type="http://schemas.openxmlformats.org/officeDocument/2006/relationships/image" Target="../media/image20.png"/><Relationship Id="rId43" Type="http://schemas.openxmlformats.org/officeDocument/2006/relationships/hyperlink" Target="https://carson.armymwr.com/?cID=11708" TargetMode="External"/><Relationship Id="rId48" Type="http://schemas.openxmlformats.org/officeDocument/2006/relationships/image" Target="../media/image27.png"/><Relationship Id="rId56" Type="http://schemas.openxmlformats.org/officeDocument/2006/relationships/image" Target="../media/image32.png"/><Relationship Id="rId64" Type="http://schemas.openxmlformats.org/officeDocument/2006/relationships/hyperlink" Target="https://carson.armymwr.com/programs/army-volunteer-corps" TargetMode="External"/><Relationship Id="rId69" Type="http://schemas.openxmlformats.org/officeDocument/2006/relationships/image" Target="../media/image41.png"/><Relationship Id="rId8" Type="http://schemas.openxmlformats.org/officeDocument/2006/relationships/hyperlink" Target="https://home.army.mil/carson/index.php/Directorate/emergencyservices/Police-and-Provost-Marshal-Division" TargetMode="External"/><Relationship Id="rId51" Type="http://schemas.openxmlformats.org/officeDocument/2006/relationships/hyperlink" Target="https://carson.armymwr.com/intramuralsports" TargetMode="External"/><Relationship Id="rId72" Type="http://schemas.openxmlformats.org/officeDocument/2006/relationships/hyperlink" Target="http://www.desmond-doss.tricare.mil/" TargetMode="External"/><Relationship Id="rId3" Type="http://schemas.openxmlformats.org/officeDocument/2006/relationships/hyperlink" Target="http://elpasoteller911.org/" TargetMode="External"/><Relationship Id="rId12" Type="http://schemas.openxmlformats.org/officeDocument/2006/relationships/hyperlink" Target="https://www.financialfrontline.org/" TargetMode="Externa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33" Type="http://schemas.openxmlformats.org/officeDocument/2006/relationships/image" Target="../media/image19.png"/><Relationship Id="rId38" Type="http://schemas.openxmlformats.org/officeDocument/2006/relationships/image" Target="../media/image22.png"/><Relationship Id="rId46" Type="http://schemas.openxmlformats.org/officeDocument/2006/relationships/image" Target="../media/image26.png"/><Relationship Id="rId59" Type="http://schemas.openxmlformats.org/officeDocument/2006/relationships/image" Target="../media/image34.png"/><Relationship Id="rId67" Type="http://schemas.openxmlformats.org/officeDocument/2006/relationships/image" Target="../media/image40.png"/><Relationship Id="rId20" Type="http://schemas.openxmlformats.org/officeDocument/2006/relationships/image" Target="../media/image8.png"/><Relationship Id="rId41" Type="http://schemas.openxmlformats.org/officeDocument/2006/relationships/hyperlink" Target="https://carson.armymwr.com/cheyenne-mountain-shooting-complex" TargetMode="External"/><Relationship Id="rId54" Type="http://schemas.openxmlformats.org/officeDocument/2006/relationships/image" Target="../media/image31.png"/><Relationship Id="rId62" Type="http://schemas.openxmlformats.org/officeDocument/2006/relationships/image" Target="../media/image37.svg"/><Relationship Id="rId70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ome.army.mil/carson/index.php/allservices/sharp" TargetMode="Externa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28" Type="http://schemas.openxmlformats.org/officeDocument/2006/relationships/hyperlink" Target="https://carson.armymwr.com/FitnessCenters" TargetMode="External"/><Relationship Id="rId36" Type="http://schemas.openxmlformats.org/officeDocument/2006/relationships/hyperlink" Target="https://home.army.mil/carson/index.php/allservices/education-center" TargetMode="External"/><Relationship Id="rId49" Type="http://schemas.openxmlformats.org/officeDocument/2006/relationships/image" Target="../media/image28.png"/><Relationship Id="rId57" Type="http://schemas.openxmlformats.org/officeDocument/2006/relationships/image" Target="../media/image33.png"/><Relationship Id="rId10" Type="http://schemas.openxmlformats.org/officeDocument/2006/relationships/hyperlink" Target="https://www.cid.army.mil/" TargetMode="External"/><Relationship Id="rId31" Type="http://schemas.openxmlformats.org/officeDocument/2006/relationships/image" Target="../media/image18.png"/><Relationship Id="rId44" Type="http://schemas.openxmlformats.org/officeDocument/2006/relationships/image" Target="../media/image25.png"/><Relationship Id="rId52" Type="http://schemas.openxmlformats.org/officeDocument/2006/relationships/image" Target="../media/image30.png"/><Relationship Id="rId60" Type="http://schemas.openxmlformats.org/officeDocument/2006/relationships/image" Target="../media/image35.png"/><Relationship Id="rId65" Type="http://schemas.openxmlformats.org/officeDocument/2006/relationships/image" Target="../media/image39.png"/><Relationship Id="rId73" Type="http://schemas.openxmlformats.org/officeDocument/2006/relationships/hyperlink" Target="http://www.tripler.tricare.mil/" TargetMode="External"/><Relationship Id="rId4" Type="http://schemas.openxmlformats.org/officeDocument/2006/relationships/hyperlink" Target="https://mhsnurseadviceline.com/home" TargetMode="External"/><Relationship Id="rId9" Type="http://schemas.openxmlformats.org/officeDocument/2006/relationships/hyperlink" Target="https://home.army.mil/carson/index.php/Directorate/emergencyservices/Fire-and-Emergency-Services" TargetMode="Externa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9" Type="http://schemas.openxmlformats.org/officeDocument/2006/relationships/hyperlink" Target="https://carson.armymwr.com/auto" TargetMode="External"/><Relationship Id="rId34" Type="http://schemas.openxmlformats.org/officeDocument/2006/relationships/hyperlink" Target="https://carson.armymwr.com/bowling" TargetMode="External"/><Relationship Id="rId50" Type="http://schemas.openxmlformats.org/officeDocument/2006/relationships/image" Target="../media/image29.png"/><Relationship Id="rId55" Type="http://schemas.openxmlformats.org/officeDocument/2006/relationships/hyperlink" Target="https://evans.tricare.mil/Health-Services/Preventive-Care/Public-Health/Army-Wellness-Center" TargetMode="External"/><Relationship Id="rId7" Type="http://schemas.openxmlformats.org/officeDocument/2006/relationships/hyperlink" Target="https://www.redcross.org/local/colorado/about-us/Locations/southeast-colorado.html" TargetMode="External"/><Relationship Id="rId71" Type="http://schemas.openxmlformats.org/officeDocument/2006/relationships/hyperlink" Target="https://myaccess.dmdc.osd.mil/identitymanagement/authenticate.do?execution=e6s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012161"/>
              </p:ext>
            </p:extLst>
          </p:nvPr>
        </p:nvGraphicFramePr>
        <p:xfrm>
          <a:off x="230378" y="1925800"/>
          <a:ext cx="1127760" cy="5742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7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4259">
                <a:tc>
                  <a:txBody>
                    <a:bodyPr/>
                    <a:lstStyle/>
                    <a:p>
                      <a:pPr marL="202565" marR="189865" algn="ctr">
                        <a:lnSpc>
                          <a:spcPct val="113300"/>
                        </a:lnSpc>
                        <a:spcBef>
                          <a:spcPts val="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  <a:hlinkClick r:id="rId3"/>
                        </a:rPr>
                        <a:t>IN</a:t>
                      </a:r>
                      <a:r>
                        <a:rPr sz="600" b="1" spc="-5" dirty="0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  <a:hlinkClick r:id="rId3"/>
                        </a:rPr>
                        <a:t>CASE </a:t>
                      </a:r>
                      <a:r>
                        <a:rPr sz="600" b="1" spc="-25" dirty="0">
                          <a:latin typeface="Arial"/>
                          <a:cs typeface="Arial"/>
                          <a:hlinkClick r:id="rId3"/>
                        </a:rPr>
                        <a:t>OF</a:t>
                      </a:r>
                      <a:r>
                        <a:rPr sz="600" b="1" spc="500" dirty="0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  <a:hlinkClick r:id="rId3"/>
                        </a:rPr>
                        <a:t>EMERGENCY</a:t>
                      </a:r>
                      <a:r>
                        <a:rPr sz="600" b="1" spc="30" dirty="0">
                          <a:latin typeface="Arial"/>
                          <a:cs typeface="Arial"/>
                          <a:hlinkClick r:id="rId3"/>
                        </a:rPr>
                        <a:t> </a:t>
                      </a:r>
                      <a:r>
                        <a:rPr sz="600" b="1" spc="-20" dirty="0">
                          <a:latin typeface="Arial"/>
                          <a:cs typeface="Arial"/>
                          <a:hlinkClick r:id="rId3"/>
                        </a:rPr>
                        <a:t>CALL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795" algn="ctr">
                        <a:lnSpc>
                          <a:spcPts val="2180"/>
                        </a:lnSpc>
                      </a:pPr>
                      <a:r>
                        <a:rPr sz="2000" spc="-25" dirty="0">
                          <a:solidFill>
                            <a:srgbClr val="C32423"/>
                          </a:solidFill>
                          <a:latin typeface="Arial Black"/>
                          <a:cs typeface="Arial Black"/>
                          <a:hlinkClick r:id="rId3"/>
                        </a:rPr>
                        <a:t>911</a:t>
                      </a:r>
                      <a:endParaRPr sz="2000" dirty="0">
                        <a:latin typeface="Arial Black"/>
                        <a:cs typeface="Arial Black"/>
                      </a:endParaRPr>
                    </a:p>
                  </a:txBody>
                  <a:tcPr marL="0" marR="0" marT="1270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C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055">
                <a:tc>
                  <a:txBody>
                    <a:bodyPr/>
                    <a:lstStyle/>
                    <a:p>
                      <a:pPr marL="92710" marR="82550" indent="-63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Urgent Care Clinic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808-433-8850</a:t>
                      </a:r>
                    </a:p>
                    <a:p>
                      <a:pPr marL="4572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500" u="none" dirty="0">
                          <a:latin typeface="Arial"/>
                          <a:cs typeface="Arial"/>
                        </a:rPr>
                        <a:t>684 Waianae Ave, </a:t>
                      </a:r>
                      <a:r>
                        <a:rPr sz="500" u="none" dirty="0">
                          <a:latin typeface="Arial"/>
                          <a:cs typeface="Arial"/>
                        </a:rPr>
                        <a:t>BLDG </a:t>
                      </a:r>
                      <a:r>
                        <a:rPr lang="en-US" sz="500" u="none" spc="-20" dirty="0">
                          <a:latin typeface="Arial"/>
                          <a:cs typeface="Arial"/>
                        </a:rPr>
                        <a:t>H</a:t>
                      </a:r>
                      <a:endParaRPr sz="500" u="none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16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Emergency Room </a:t>
                      </a:r>
                      <a:br>
                        <a:rPr lang="en-US" sz="600" b="1" dirty="0">
                          <a:latin typeface="Arial"/>
                          <a:cs typeface="Arial"/>
                        </a:rPr>
                      </a:br>
                      <a:r>
                        <a:rPr lang="en-US" sz="600" b="1" dirty="0">
                          <a:latin typeface="Arial"/>
                          <a:cs typeface="Arial"/>
                        </a:rPr>
                        <a:t>Tripler Army Medical 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808-433-3710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417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Hawaii Military Health Care System Appointment Line</a:t>
                      </a:r>
                      <a:endParaRPr lang="en-US" sz="600" b="1" spc="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888-683-2778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Dental Clinics</a:t>
                      </a:r>
                      <a:r>
                        <a:rPr lang="en-US" sz="600" b="1" spc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808-433-6825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Military Refill Pharmacies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808-433-6962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7155" marR="8572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EFMP, TAMC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808-433-4441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109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MHS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Nurse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Advice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Line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600" dirty="0">
                          <a:latin typeface="Arial"/>
                          <a:cs typeface="Arial"/>
                        </a:rPr>
                        <a:t>1-</a:t>
                      </a:r>
                      <a:r>
                        <a:rPr sz="600" spc="-10" dirty="0">
                          <a:latin typeface="Arial"/>
                          <a:cs typeface="Arial"/>
                        </a:rPr>
                        <a:t>800-874-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2273,</a:t>
                      </a:r>
                      <a:r>
                        <a:rPr sz="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option</a:t>
                      </a:r>
                      <a:r>
                        <a:rPr sz="6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spc="-50" dirty="0">
                          <a:latin typeface="Arial"/>
                          <a:cs typeface="Arial"/>
                        </a:rPr>
                        <a:t>1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550" spc="-10" dirty="0">
                          <a:latin typeface="Arial"/>
                          <a:cs typeface="Arial"/>
                          <a:hlinkClick r:id="rId4"/>
                        </a:rPr>
                        <a:t>mhsnurseadviceline.com</a:t>
                      </a:r>
                      <a:endParaRPr sz="55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4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457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TRICARE West</a:t>
                      </a:r>
                      <a:r>
                        <a:rPr lang="en-US"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spc="-10" dirty="0">
                          <a:latin typeface="Arial"/>
                          <a:cs typeface="Arial"/>
                        </a:rPr>
                        <a:t>Information</a:t>
                      </a:r>
                      <a:br>
                        <a:rPr lang="en-US" sz="600" b="1" spc="-10" dirty="0">
                          <a:latin typeface="Arial"/>
                          <a:cs typeface="Arial"/>
                        </a:rPr>
                      </a:br>
                      <a:r>
                        <a:rPr lang="en-US" sz="600" dirty="0">
                          <a:latin typeface="Arial"/>
                          <a:cs typeface="Arial"/>
                        </a:rPr>
                        <a:t>1-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844-866-</a:t>
                      </a:r>
                      <a:r>
                        <a:rPr lang="en-US" sz="600" spc="-20" dirty="0">
                          <a:latin typeface="Arial"/>
                          <a:cs typeface="Arial"/>
                        </a:rPr>
                        <a:t>9378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lang="en-US" sz="550" spc="-10" dirty="0">
                          <a:latin typeface="Arial"/>
                          <a:cs typeface="Arial"/>
                          <a:hlinkClick r:id="rId5"/>
                        </a:rPr>
                        <a:t>www.tricare-west.com</a:t>
                      </a:r>
                      <a:endParaRPr sz="55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9355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08064"/>
                  </a:ext>
                </a:extLst>
              </a:tr>
              <a:tr h="254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  <a:solidFill>
                      <a:srgbClr val="F5D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  <a:hlinkClick r:id="rId6"/>
                        </a:rPr>
                        <a:t>SHARP</a:t>
                      </a:r>
                      <a:r>
                        <a:rPr sz="600" b="1" spc="-5" dirty="0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  <a:hlinkClick r:id="rId6"/>
                        </a:rPr>
                        <a:t>-</a:t>
                      </a:r>
                      <a:r>
                        <a:rPr sz="600" b="1" spc="-5" dirty="0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  <a:hlinkClick r:id="rId6"/>
                        </a:rPr>
                        <a:t>SEXUAL</a:t>
                      </a:r>
                      <a:r>
                        <a:rPr sz="600" b="1" spc="-10" dirty="0">
                          <a:latin typeface="Arial"/>
                          <a:cs typeface="Arial"/>
                          <a:hlinkClick r:id="rId6"/>
                        </a:rPr>
                        <a:t> ASSUALT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808-798-6934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450" dirty="0">
                          <a:latin typeface="Arial"/>
                          <a:cs typeface="Arial"/>
                          <a:hlinkClick r:id="rId6"/>
                        </a:rPr>
                        <a:t>DOD</a:t>
                      </a:r>
                      <a:r>
                        <a:rPr sz="450" spc="15" dirty="0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6"/>
                        </a:rPr>
                        <a:t>Safe</a:t>
                      </a:r>
                      <a:r>
                        <a:rPr sz="450" spc="10" dirty="0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6"/>
                        </a:rPr>
                        <a:t>Helpline:</a:t>
                      </a:r>
                      <a:r>
                        <a:rPr sz="450" spc="30" dirty="0">
                          <a:latin typeface="Arial"/>
                          <a:cs typeface="Arial"/>
                          <a:hlinkClick r:id="rId6"/>
                        </a:rPr>
                        <a:t> </a:t>
                      </a:r>
                      <a:r>
                        <a:rPr sz="450" spc="-10" dirty="0">
                          <a:latin typeface="Arial"/>
                          <a:cs typeface="Arial"/>
                          <a:hlinkClick r:id="rId6"/>
                        </a:rPr>
                        <a:t>877-995-</a:t>
                      </a:r>
                      <a:r>
                        <a:rPr sz="450" spc="-20" dirty="0">
                          <a:latin typeface="Arial"/>
                          <a:cs typeface="Arial"/>
                          <a:hlinkClick r:id="rId6"/>
                        </a:rPr>
                        <a:t>5247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74259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446238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304042"/>
              </p:ext>
            </p:extLst>
          </p:nvPr>
        </p:nvGraphicFramePr>
        <p:xfrm>
          <a:off x="2631828" y="1982241"/>
          <a:ext cx="1178172" cy="52315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2142">
                <a:tc>
                  <a:txBody>
                    <a:bodyPr/>
                    <a:lstStyle/>
                    <a:p>
                      <a:pPr marL="74295" marR="6223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Housing Service Office, TLA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usarmy.schofield.usag.mbx.housing-services-office@army.mil</a:t>
                      </a:r>
                      <a:endParaRPr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5240" marB="0" anchor="ctr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36195" marR="2349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Island Palm Communities (Schofield on-post Housing)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888-458-8933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The Inn at Schofield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808-624-9650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Vehicle Processing 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808-670-3095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International Auto Logistics (IAL)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n-US" sz="600" dirty="0">
                          <a:latin typeface="Arial"/>
                          <a:cs typeface="Arial"/>
                        </a:rPr>
                        <a:t>1-855-389-9499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MWR Pet Kennel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808-368-3456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150495" marR="139700" algn="ctr">
                        <a:lnSpc>
                          <a:spcPct val="113300"/>
                        </a:lnSpc>
                        <a:spcBef>
                          <a:spcPts val="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Veterinary Needs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Schofield Barracks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808-433-9854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150495" marR="139700" algn="ctr">
                        <a:lnSpc>
                          <a:spcPct val="113300"/>
                        </a:lnSpc>
                        <a:spcBef>
                          <a:spcPts val="1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Veterinary Needs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Fort Shafter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808-433-9739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9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02142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Hawaii Department of Agriculture, Quarantine </a:t>
                      </a: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for Dogs and Cats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808-483-7151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1" name="object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765563"/>
              </p:ext>
            </p:extLst>
          </p:nvPr>
        </p:nvGraphicFramePr>
        <p:xfrm>
          <a:off x="1403475" y="1973097"/>
          <a:ext cx="1187325" cy="52314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7840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Army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Emergency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Relief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810260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BLDG </a:t>
                      </a:r>
                      <a:r>
                        <a:rPr lang="en-US" sz="450" spc="-20" dirty="0">
                          <a:latin typeface="Arial"/>
                          <a:cs typeface="Arial"/>
                        </a:rPr>
                        <a:t>690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lang="en-US" sz="450" b="1" spc="-25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ACS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534">
                <a:tc>
                  <a:txBody>
                    <a:bodyPr/>
                    <a:lstStyle/>
                    <a:p>
                      <a:pPr marL="1270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Military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Pay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Office</a:t>
                      </a:r>
                      <a:br>
                        <a:rPr lang="en-US" sz="600" b="1" spc="0" dirty="0">
                          <a:latin typeface="Arial"/>
                          <a:cs typeface="Arial"/>
                        </a:rPr>
                      </a:br>
                      <a:r>
                        <a:rPr lang="en-US" sz="600" b="0" spc="-10" dirty="0">
                          <a:latin typeface="Arial"/>
                          <a:cs typeface="Arial"/>
                        </a:rPr>
                        <a:t>520-706-8583</a:t>
                      </a:r>
                      <a:br>
                        <a:rPr lang="en-US" sz="600" spc="-10" dirty="0">
                          <a:latin typeface="Arial"/>
                          <a:cs typeface="Arial"/>
                        </a:rPr>
                      </a:br>
                      <a:r>
                        <a:rPr lang="en-US" sz="600" b="1" dirty="0">
                          <a:latin typeface="Arial"/>
                          <a:cs typeface="Arial"/>
                        </a:rPr>
                        <a:t>125</a:t>
                      </a:r>
                      <a:r>
                        <a:rPr lang="en-US" sz="600" b="1" baseline="30000" dirty="0">
                          <a:latin typeface="Arial"/>
                          <a:cs typeface="Arial"/>
                        </a:rPr>
                        <a:t>th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 Finance (TLA &amp;PCS)</a:t>
                      </a:r>
                      <a:br>
                        <a:rPr lang="en-US" sz="600" b="1" dirty="0">
                          <a:latin typeface="Arial"/>
                          <a:cs typeface="Arial"/>
                        </a:rPr>
                      </a:br>
                      <a:r>
                        <a:rPr lang="en-US" sz="600" b="0" dirty="0">
                          <a:latin typeface="Arial"/>
                          <a:cs typeface="Arial"/>
                        </a:rPr>
                        <a:t>520-706-8596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1270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149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Financial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Readiness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810260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BLDG </a:t>
                      </a:r>
                      <a:r>
                        <a:rPr lang="en-US" sz="450" spc="-20" dirty="0">
                          <a:latin typeface="Arial"/>
                          <a:cs typeface="Arial"/>
                        </a:rPr>
                        <a:t>690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600" b="1" spc="-25" dirty="0">
                          <a:latin typeface="Arial"/>
                          <a:cs typeface="Arial"/>
                        </a:rPr>
                        <a:t>WIC</a:t>
                      </a: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US" sz="600" b="1" spc="-25" dirty="0">
                          <a:latin typeface="Arial"/>
                          <a:cs typeface="Arial"/>
                        </a:rPr>
                        <a:t>Women, Children, and Infant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808-622-6458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68580" marR="57785" indent="-63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08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Legal</a:t>
                      </a:r>
                      <a:r>
                        <a:rPr sz="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Assistance</a:t>
                      </a:r>
                      <a:r>
                        <a:rPr sz="6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Office</a:t>
                      </a:r>
                      <a:r>
                        <a:rPr sz="6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(JAG)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808-787-3071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296"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Oahu Child Support</a:t>
                      </a:r>
                      <a:endParaRPr lang="en-US" sz="600" b="1" dirty="0">
                        <a:latin typeface="Times New Roman"/>
                        <a:cs typeface="Times New Roman"/>
                      </a:endParaRPr>
                    </a:p>
                    <a:p>
                      <a:pPr marL="17780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808-207-9915</a:t>
                      </a:r>
                    </a:p>
                    <a:p>
                      <a:pPr marL="1079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675" baseline="6172" dirty="0">
                          <a:latin typeface="Arial"/>
                          <a:cs typeface="Arial"/>
                        </a:rPr>
                        <a:t>	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Schofield Federal Credit Union</a:t>
                      </a:r>
                      <a:endParaRPr lang="en-US" sz="600" b="1" dirty="0">
                        <a:latin typeface="Times New Roman"/>
                        <a:cs typeface="Times New Roman"/>
                      </a:endParaRPr>
                    </a:p>
                    <a:p>
                      <a:pPr marL="17780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808-624-9884</a:t>
                      </a:r>
                    </a:p>
                    <a:p>
                      <a:pPr marL="17780" algn="l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lang="en-US" sz="5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500" dirty="0">
                          <a:latin typeface="Arial"/>
                          <a:cs typeface="Arial"/>
                        </a:rPr>
                        <a:t>LDG </a:t>
                      </a:r>
                      <a:r>
                        <a:rPr lang="en-US" sz="500" spc="-20" dirty="0">
                          <a:latin typeface="Arial"/>
                          <a:cs typeface="Arial"/>
                        </a:rPr>
                        <a:t>690</a:t>
                      </a:r>
                      <a:endParaRPr sz="5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54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394728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135255" marR="123825" algn="ctr">
                        <a:lnSpc>
                          <a:spcPct val="113300"/>
                        </a:lnSpc>
                        <a:spcBef>
                          <a:spcPts val="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Emergency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Community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Resources,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Aloha United Way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Dial: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795" algn="ctr">
                        <a:lnSpc>
                          <a:spcPts val="2180"/>
                        </a:lnSpc>
                      </a:pPr>
                      <a:r>
                        <a:rPr sz="2000" spc="-25" dirty="0">
                          <a:solidFill>
                            <a:srgbClr val="394728"/>
                          </a:solidFill>
                          <a:latin typeface="Arial Black"/>
                          <a:cs typeface="Arial Black"/>
                        </a:rPr>
                        <a:t>211</a:t>
                      </a:r>
                      <a:endParaRPr sz="1600" dirty="0">
                        <a:latin typeface="Arial Black"/>
                        <a:cs typeface="Arial Black"/>
                      </a:endParaRPr>
                    </a:p>
                  </a:txBody>
                  <a:tcPr marL="0" marR="0" marT="1270" marB="0">
                    <a:lnL w="19050">
                      <a:solidFill>
                        <a:srgbClr val="394728"/>
                      </a:solidFill>
                      <a:prstDash val="solid"/>
                    </a:lnL>
                    <a:lnR w="19050">
                      <a:solidFill>
                        <a:srgbClr val="394728"/>
                      </a:solidFill>
                      <a:prstDash val="solid"/>
                    </a:lnR>
                    <a:lnT w="19050">
                      <a:solidFill>
                        <a:srgbClr val="394728"/>
                      </a:solidFill>
                      <a:prstDash val="solid"/>
                    </a:lnT>
                    <a:lnB w="19050">
                      <a:solidFill>
                        <a:srgbClr val="3947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394728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  <a:solidFill>
                      <a:srgbClr val="D1DC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600" b="1" spc="-10" dirty="0">
                          <a:latin typeface="Arial"/>
                          <a:cs typeface="Arial"/>
                          <a:hlinkClick r:id="rId7"/>
                        </a:rPr>
                        <a:t>American</a:t>
                      </a:r>
                      <a:r>
                        <a:rPr sz="600" b="1" spc="15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  <a:hlinkClick r:id="rId7"/>
                        </a:rPr>
                        <a:t>Red</a:t>
                      </a:r>
                      <a:r>
                        <a:rPr sz="600" b="1" spc="25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  <a:hlinkClick r:id="rId7"/>
                        </a:rPr>
                        <a:t>Cross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600" dirty="0">
                          <a:latin typeface="Arial"/>
                          <a:cs typeface="Arial"/>
                          <a:hlinkClick r:id="rId7"/>
                        </a:rPr>
                        <a:t>1-</a:t>
                      </a:r>
                      <a:r>
                        <a:rPr sz="600" spc="-10" dirty="0">
                          <a:latin typeface="Arial"/>
                          <a:cs typeface="Arial"/>
                          <a:hlinkClick r:id="rId7"/>
                        </a:rPr>
                        <a:t>877-272-</a:t>
                      </a:r>
                      <a:r>
                        <a:rPr sz="600" spc="-20" dirty="0">
                          <a:latin typeface="Arial"/>
                          <a:cs typeface="Arial"/>
                          <a:hlinkClick r:id="rId7"/>
                        </a:rPr>
                        <a:t>7337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450" dirty="0">
                          <a:latin typeface="Arial"/>
                          <a:cs typeface="Arial"/>
                          <a:hlinkClick r:id="rId7"/>
                        </a:rPr>
                        <a:t>BLDG</a:t>
                      </a:r>
                      <a:r>
                        <a:rPr sz="450" spc="5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7"/>
                        </a:rPr>
                        <a:t>7500</a:t>
                      </a:r>
                      <a:r>
                        <a:rPr sz="450" spc="5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7"/>
                        </a:rPr>
                        <a:t>Volunteer</a:t>
                      </a:r>
                      <a:r>
                        <a:rPr sz="450" spc="10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7"/>
                        </a:rPr>
                        <a:t>Office</a:t>
                      </a:r>
                      <a:r>
                        <a:rPr sz="450" spc="-10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450" dirty="0">
                          <a:latin typeface="Arial"/>
                          <a:cs typeface="Arial"/>
                          <a:hlinkClick r:id="rId7"/>
                        </a:rPr>
                        <a:t>@</a:t>
                      </a:r>
                      <a:r>
                        <a:rPr sz="450" spc="10" dirty="0">
                          <a:latin typeface="Arial"/>
                          <a:cs typeface="Arial"/>
                          <a:hlinkClick r:id="rId7"/>
                        </a:rPr>
                        <a:t> </a:t>
                      </a:r>
                      <a:r>
                        <a:rPr sz="450" spc="-20" dirty="0">
                          <a:latin typeface="Arial"/>
                          <a:cs typeface="Arial"/>
                          <a:hlinkClick r:id="rId7"/>
                        </a:rPr>
                        <a:t>EACH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>
                      <a:solidFill>
                        <a:srgbClr val="C00000"/>
                      </a:solidFill>
                      <a:prstDash val="soli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23" name="objec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802718"/>
              </p:ext>
            </p:extLst>
          </p:nvPr>
        </p:nvGraphicFramePr>
        <p:xfrm>
          <a:off x="5061084" y="1994359"/>
          <a:ext cx="1187316" cy="51948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7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665">
                <a:tc>
                  <a:txBody>
                    <a:bodyPr/>
                    <a:lstStyle/>
                    <a:p>
                      <a:pPr marL="39370" marR="2730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Military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Family</a:t>
                      </a:r>
                      <a:r>
                        <a:rPr sz="6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Life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Counselor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(MFLC)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236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Religious</a:t>
                      </a:r>
                      <a:r>
                        <a:rPr lang="en-US"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Support</a:t>
                      </a:r>
                      <a:r>
                        <a:rPr lang="en-US"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spc="-10" dirty="0">
                          <a:latin typeface="Arial"/>
                          <a:cs typeface="Arial"/>
                        </a:rPr>
                        <a:t>Office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808-787-1551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539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Substance Abuse Prevention and Education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808-787-1477</a:t>
                      </a:r>
                      <a:endParaRPr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236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Suicide Prevention and Education</a:t>
                      </a: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808-787-9105</a:t>
                      </a:r>
                      <a:endParaRPr sz="45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6236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Behavioral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Health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808-433-3707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6813">
                <a:tc>
                  <a:txBody>
                    <a:bodyPr/>
                    <a:lstStyle/>
                    <a:p>
                      <a:pPr marL="136525" marR="12446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Army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Substance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Abuse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(ASAP)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808-787-1417</a:t>
                      </a:r>
                      <a:endParaRPr lang="en-US"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0631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Military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One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Source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450" dirty="0">
                          <a:latin typeface="Arial"/>
                          <a:cs typeface="Arial"/>
                        </a:rPr>
                        <a:t>Confidential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450" spc="-10" dirty="0">
                          <a:latin typeface="Arial"/>
                          <a:cs typeface="Arial"/>
                        </a:rPr>
                        <a:t>non-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medical</a:t>
                      </a:r>
                      <a:r>
                        <a:rPr sz="45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450" spc="-10" dirty="0">
                          <a:latin typeface="Arial"/>
                          <a:cs typeface="Arial"/>
                        </a:rPr>
                        <a:t>counseling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Arial"/>
                          <a:cs typeface="Arial"/>
                        </a:rPr>
                        <a:t>1-</a:t>
                      </a:r>
                      <a:r>
                        <a:rPr sz="600" spc="-10" dirty="0">
                          <a:latin typeface="Arial"/>
                          <a:cs typeface="Arial"/>
                        </a:rPr>
                        <a:t>800-342-</a:t>
                      </a:r>
                      <a:r>
                        <a:rPr sz="600" spc="-20" dirty="0">
                          <a:latin typeface="Arial"/>
                          <a:cs typeface="Arial"/>
                        </a:rPr>
                        <a:t>9647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R="29845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650240" algn="l"/>
                        </a:tabLst>
                      </a:pPr>
                      <a:r>
                        <a:rPr sz="675" baseline="6172" dirty="0">
                          <a:latin typeface="Arial"/>
                          <a:cs typeface="Arial"/>
                        </a:rPr>
                        <a:t>	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6236">
                <a:tc>
                  <a:txBody>
                    <a:bodyPr/>
                    <a:lstStyle/>
                    <a:p>
                      <a:pPr marL="177800" marR="16510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Suicide Prevention, Hawaii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dirty="0">
                          <a:latin typeface="Arial"/>
                          <a:cs typeface="Arial"/>
                        </a:rPr>
                        <a:t>808-832-3100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Or Text Message ALOHA at 741741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9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  <a:solidFill>
                      <a:srgbClr val="D7CD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06236">
                <a:tc>
                  <a:txBody>
                    <a:bodyPr/>
                    <a:lstStyle/>
                    <a:p>
                      <a:pPr marL="109220" marR="98425" algn="ctr">
                        <a:lnSpc>
                          <a:spcPct val="113300"/>
                        </a:lnSpc>
                        <a:spcBef>
                          <a:spcPts val="1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National Suicide &amp;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Crisis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Lifeline,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dial: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0795" algn="ctr">
                        <a:lnSpc>
                          <a:spcPts val="2180"/>
                        </a:lnSpc>
                      </a:pPr>
                      <a:r>
                        <a:rPr sz="2000" spc="-25" dirty="0">
                          <a:solidFill>
                            <a:srgbClr val="C32423"/>
                          </a:solidFill>
                          <a:latin typeface="Arial Black"/>
                          <a:cs typeface="Arial Black"/>
                        </a:rPr>
                        <a:t>988</a:t>
                      </a:r>
                      <a:endParaRPr sz="2000" dirty="0">
                        <a:latin typeface="Arial Black"/>
                        <a:cs typeface="Arial Black"/>
                      </a:endParaRPr>
                    </a:p>
                  </a:txBody>
                  <a:tcPr marL="0" marR="0" marT="1270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>
                      <a:solidFill>
                        <a:srgbClr val="C00000"/>
                      </a:solidFill>
                      <a:prstDash val="soli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31" name="object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458398"/>
              </p:ext>
            </p:extLst>
          </p:nvPr>
        </p:nvGraphicFramePr>
        <p:xfrm>
          <a:off x="6299585" y="1994359"/>
          <a:ext cx="1147317" cy="47465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7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5222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DEERS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/ ID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Cards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808-787-1079</a:t>
                      </a:r>
                      <a:endParaRPr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167005" marR="15684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Transition</a:t>
                      </a:r>
                      <a:r>
                        <a:rPr sz="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Assistance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(TAP)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808-787-1013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        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ACS Relocation</a:t>
                      </a:r>
                      <a:r>
                        <a:rPr lang="en-US"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spc="-10" dirty="0">
                          <a:latin typeface="Arial"/>
                          <a:cs typeface="Arial"/>
                        </a:rPr>
                        <a:t>Readiness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810260" algn="l"/>
                        </a:tabLst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115570" marR="103505" indent="-127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Joint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Personal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Property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Shipping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Office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(JPPSO)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808-473-7782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45"/>
                        </a:spcBef>
                        <a:tabLst>
                          <a:tab pos="654685" algn="l"/>
                        </a:tabLst>
                      </a:pPr>
                      <a:r>
                        <a:rPr sz="675" baseline="6172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550" spc="-10" dirty="0">
                          <a:latin typeface="Arial"/>
                          <a:cs typeface="Arial"/>
                        </a:rPr>
                        <a:t>dps.move.mil</a:t>
                      </a:r>
                      <a:endParaRPr sz="5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Transportation Office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808-787-1122</a:t>
                      </a:r>
                      <a:endParaRPr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SATO</a:t>
                      </a:r>
                      <a:r>
                        <a:rPr sz="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Commercial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Travel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1-800-349-8231 or </a:t>
                      </a:r>
                      <a:br>
                        <a:rPr lang="en-US" sz="600" spc="-10" dirty="0">
                          <a:latin typeface="Arial"/>
                          <a:cs typeface="Arial"/>
                        </a:rPr>
                      </a:br>
                      <a:r>
                        <a:rPr lang="en-US" sz="600" spc="-10" dirty="0">
                          <a:latin typeface="Arial"/>
                          <a:cs typeface="Arial"/>
                        </a:rPr>
                        <a:t>1-800-695-1388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5222">
                <a:tc>
                  <a:txBody>
                    <a:bodyPr/>
                    <a:lstStyle/>
                    <a:p>
                      <a:pPr marL="280035" algn="l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USO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 Pathfinder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3020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808-892-1014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5751">
                <a:tc>
                  <a:txBody>
                    <a:bodyPr/>
                    <a:lstStyle/>
                    <a:p>
                      <a:pPr marL="281940" algn="l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ACS Lending Closet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3020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085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810260" algn="l"/>
                        </a:tabLst>
                      </a:pPr>
                      <a:r>
                        <a:rPr sz="675" baseline="6172" dirty="0">
                          <a:latin typeface="Arial"/>
                          <a:cs typeface="Arial"/>
                        </a:rPr>
                        <a:t>	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7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2D2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19268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ACS Employment Readiness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600" b="0" dirty="0">
                          <a:latin typeface="Arial"/>
                          <a:cs typeface="Arial"/>
                        </a:rPr>
                        <a:t>808-787-4227</a:t>
                      </a:r>
                      <a:endParaRPr sz="600" b="0" dirty="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3" name="object 33">
            <a:hlinkClick r:id="rId8"/>
          </p:cNvPr>
          <p:cNvSpPr/>
          <p:nvPr/>
        </p:nvSpPr>
        <p:spPr>
          <a:xfrm>
            <a:off x="198000" y="7267473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5" h="119379">
                <a:moveTo>
                  <a:pt x="245364" y="0"/>
                </a:moveTo>
                <a:lnTo>
                  <a:pt x="0" y="0"/>
                </a:lnTo>
                <a:lnTo>
                  <a:pt x="0" y="118872"/>
                </a:lnTo>
                <a:lnTo>
                  <a:pt x="245364" y="118872"/>
                </a:lnTo>
                <a:lnTo>
                  <a:pt x="24536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>
            <a:hlinkClick r:id="rId9"/>
          </p:cNvPr>
          <p:cNvSpPr/>
          <p:nvPr/>
        </p:nvSpPr>
        <p:spPr>
          <a:xfrm>
            <a:off x="1417200" y="7267473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4" h="119379">
                <a:moveTo>
                  <a:pt x="245363" y="0"/>
                </a:moveTo>
                <a:lnTo>
                  <a:pt x="0" y="0"/>
                </a:lnTo>
                <a:lnTo>
                  <a:pt x="0" y="118872"/>
                </a:lnTo>
                <a:lnTo>
                  <a:pt x="245363" y="118872"/>
                </a:lnTo>
                <a:lnTo>
                  <a:pt x="24536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>
            <a:hlinkClick r:id="rId10"/>
          </p:cNvPr>
          <p:cNvSpPr/>
          <p:nvPr/>
        </p:nvSpPr>
        <p:spPr>
          <a:xfrm>
            <a:off x="2636400" y="7267473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4" h="119379">
                <a:moveTo>
                  <a:pt x="245363" y="0"/>
                </a:moveTo>
                <a:lnTo>
                  <a:pt x="0" y="0"/>
                </a:lnTo>
                <a:lnTo>
                  <a:pt x="0" y="118872"/>
                </a:lnTo>
                <a:lnTo>
                  <a:pt x="245363" y="118872"/>
                </a:lnTo>
                <a:lnTo>
                  <a:pt x="2453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>
            <a:hlinkClick r:id="rId8"/>
          </p:cNvPr>
          <p:cNvSpPr/>
          <p:nvPr/>
        </p:nvSpPr>
        <p:spPr>
          <a:xfrm>
            <a:off x="198000" y="7384821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5" h="119379">
                <a:moveTo>
                  <a:pt x="245364" y="0"/>
                </a:moveTo>
                <a:lnTo>
                  <a:pt x="0" y="0"/>
                </a:lnTo>
                <a:lnTo>
                  <a:pt x="0" y="118872"/>
                </a:lnTo>
                <a:lnTo>
                  <a:pt x="245364" y="118872"/>
                </a:lnTo>
                <a:lnTo>
                  <a:pt x="24536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>
            <a:hlinkClick r:id="rId9"/>
          </p:cNvPr>
          <p:cNvSpPr/>
          <p:nvPr/>
        </p:nvSpPr>
        <p:spPr>
          <a:xfrm>
            <a:off x="1417200" y="7384821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4" h="119379">
                <a:moveTo>
                  <a:pt x="245363" y="0"/>
                </a:moveTo>
                <a:lnTo>
                  <a:pt x="0" y="0"/>
                </a:lnTo>
                <a:lnTo>
                  <a:pt x="0" y="118872"/>
                </a:lnTo>
                <a:lnTo>
                  <a:pt x="245363" y="118872"/>
                </a:lnTo>
                <a:lnTo>
                  <a:pt x="24536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636400" y="7384821"/>
            <a:ext cx="245745" cy="119380"/>
          </a:xfrm>
          <a:custGeom>
            <a:avLst/>
            <a:gdLst/>
            <a:ahLst/>
            <a:cxnLst/>
            <a:rect l="l" t="t" r="r" b="b"/>
            <a:pathLst>
              <a:path w="245744" h="119379">
                <a:moveTo>
                  <a:pt x="245363" y="0"/>
                </a:moveTo>
                <a:lnTo>
                  <a:pt x="0" y="0"/>
                </a:lnTo>
                <a:lnTo>
                  <a:pt x="0" y="118872"/>
                </a:lnTo>
                <a:lnTo>
                  <a:pt x="245363" y="118872"/>
                </a:lnTo>
                <a:lnTo>
                  <a:pt x="2453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928485" y="7255078"/>
            <a:ext cx="1195070" cy="260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8299"/>
              </a:lnSpc>
              <a:spcBef>
                <a:spcPts val="95"/>
              </a:spcBef>
            </a:pPr>
            <a:r>
              <a:rPr sz="600" spc="-10" dirty="0">
                <a:latin typeface="Arial"/>
                <a:cs typeface="Arial"/>
                <a:hlinkClick r:id="rId11"/>
              </a:rPr>
              <a:t>https://www.militaryonesource.mil/</a:t>
            </a:r>
            <a:r>
              <a:rPr sz="600" spc="500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  <a:hlinkClick r:id="rId12"/>
              </a:rPr>
              <a:t>https://www.financialfrontline.org/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606028" y="7223783"/>
            <a:ext cx="1223772" cy="115416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2434">
              <a:lnSpc>
                <a:spcPct val="100000"/>
              </a:lnSpc>
              <a:spcBef>
                <a:spcPts val="360"/>
              </a:spcBef>
            </a:pPr>
            <a:r>
              <a:rPr sz="450" dirty="0">
                <a:solidFill>
                  <a:srgbClr val="A6A6A6"/>
                </a:solidFill>
                <a:latin typeface="Arial"/>
                <a:cs typeface="Arial"/>
              </a:rPr>
              <a:t>Last</a:t>
            </a:r>
            <a:r>
              <a:rPr sz="450" spc="-5" dirty="0">
                <a:solidFill>
                  <a:srgbClr val="A6A6A6"/>
                </a:solidFill>
                <a:latin typeface="Arial"/>
                <a:cs typeface="Arial"/>
              </a:rPr>
              <a:t> </a:t>
            </a:r>
            <a:r>
              <a:rPr sz="450" dirty="0">
                <a:solidFill>
                  <a:srgbClr val="A6A6A6"/>
                </a:solidFill>
                <a:latin typeface="Arial"/>
                <a:cs typeface="Arial"/>
              </a:rPr>
              <a:t>Updated: </a:t>
            </a:r>
            <a:r>
              <a:rPr lang="en-US" sz="450" spc="-10" dirty="0">
                <a:solidFill>
                  <a:srgbClr val="A6A6A6"/>
                </a:solidFill>
                <a:latin typeface="Arial"/>
                <a:cs typeface="Arial"/>
              </a:rPr>
              <a:t>13 JUN 2024 MB</a:t>
            </a:r>
            <a:endParaRPr sz="450" dirty="0">
              <a:latin typeface="Arial"/>
              <a:cs typeface="Arial"/>
            </a:endParaRPr>
          </a:p>
        </p:txBody>
      </p:sp>
      <p:graphicFrame>
        <p:nvGraphicFramePr>
          <p:cNvPr id="41" name="object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30809"/>
              </p:ext>
            </p:extLst>
          </p:nvPr>
        </p:nvGraphicFramePr>
        <p:xfrm>
          <a:off x="7508628" y="1982241"/>
          <a:ext cx="1162156" cy="52504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7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lang="en-US" sz="600" b="1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Arm</a:t>
                      </a:r>
                      <a:r>
                        <a:rPr lang="en-US" sz="600" b="1" dirty="0">
                          <a:latin typeface="Arial"/>
                          <a:cs typeface="Arial"/>
                        </a:rPr>
                        <a:t>y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Wellness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00" b="1" spc="-10" dirty="0">
                          <a:latin typeface="Arial"/>
                          <a:cs typeface="Arial"/>
                        </a:rPr>
                        <a:t>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en-US" sz="600" dirty="0">
                          <a:latin typeface="Arial"/>
                          <a:cs typeface="Arial"/>
                        </a:rPr>
                        <a:t>808-433-9462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Outdoor</a:t>
                      </a:r>
                      <a:r>
                        <a:rPr sz="6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Recreation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808-787-4097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580"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Fitness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Centers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25" dirty="0">
                          <a:latin typeface="Arial"/>
                          <a:cs typeface="Arial"/>
                        </a:rPr>
                        <a:t>Martinez 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25" dirty="0">
                          <a:latin typeface="Arial"/>
                          <a:cs typeface="Arial"/>
                        </a:rPr>
                        <a:t>488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808-787-0721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445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Wheeler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675" baseline="6172" dirty="0">
                          <a:latin typeface="Arial"/>
                          <a:cs typeface="Arial"/>
                        </a:rPr>
                        <a:t>BLDG</a:t>
                      </a:r>
                      <a:r>
                        <a:rPr sz="675" spc="37" baseline="6172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675" spc="37" baseline="6172" dirty="0">
                          <a:latin typeface="Arial"/>
                          <a:cs typeface="Arial"/>
                        </a:rPr>
                        <a:t>113</a:t>
                      </a:r>
                      <a:r>
                        <a:rPr sz="675" spc="277" baseline="6172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808-787-1318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AMR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1780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808-787-4104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384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FT Shafter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665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808-787-4039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405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HMR 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25    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808-787-7460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385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25" dirty="0">
                          <a:latin typeface="Arial"/>
                          <a:cs typeface="Arial"/>
                        </a:rPr>
                        <a:t>AMR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1780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808-787-4104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L="14604">
                        <a:lnSpc>
                          <a:spcPct val="100000"/>
                        </a:lnSpc>
                        <a:spcBef>
                          <a:spcPts val="385"/>
                        </a:spcBef>
                        <a:tabLst>
                          <a:tab pos="418465" algn="l"/>
                        </a:tabLst>
                      </a:pPr>
                      <a:r>
                        <a:rPr lang="en-US" sz="450" spc="-10" dirty="0">
                          <a:latin typeface="Arial"/>
                          <a:cs typeface="Arial"/>
                        </a:rPr>
                        <a:t>TAMC</a:t>
                      </a:r>
                      <a:r>
                        <a:rPr sz="450" dirty="0">
                          <a:latin typeface="Arial"/>
                          <a:cs typeface="Arial"/>
                        </a:rPr>
                        <a:t>	BLDG</a:t>
                      </a:r>
                      <a:r>
                        <a:rPr sz="45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dirty="0">
                          <a:latin typeface="Arial"/>
                          <a:cs typeface="Arial"/>
                        </a:rPr>
                        <a:t>300  </a:t>
                      </a:r>
                      <a:r>
                        <a:rPr sz="450" spc="18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spc="-10" dirty="0">
                          <a:latin typeface="Arial"/>
                          <a:cs typeface="Arial"/>
                        </a:rPr>
                        <a:t>808-787-4151</a:t>
                      </a:r>
                      <a:endParaRPr sz="450" dirty="0">
                        <a:latin typeface="Arial"/>
                        <a:cs typeface="Arial"/>
                      </a:endParaRPr>
                    </a:p>
                    <a:p>
                      <a:pPr marR="177165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Intramural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Sports</a:t>
                      </a:r>
                      <a:endParaRPr lang="en-US" sz="600" b="1" spc="-10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600" b="1" spc="-10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SB: </a:t>
                      </a:r>
                      <a:r>
                        <a:rPr lang="en-US" sz="600" b="0" spc="-10" dirty="0">
                          <a:latin typeface="Arial"/>
                          <a:cs typeface="Arial"/>
                        </a:rPr>
                        <a:t>808-787-0718</a:t>
                      </a:r>
                      <a:endParaRPr lang="en-US" sz="600" b="0" spc="0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FS/TAMC: 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808-787-0717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98195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Leilehua Golf Course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808-787-4653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98195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45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MWR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80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Bowling 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SB: 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808-787-1332</a:t>
                      </a:r>
                      <a:endParaRPr lang="en-US" sz="600" dirty="0">
                        <a:latin typeface="Arial"/>
                        <a:cs typeface="Arial"/>
                      </a:endParaRPr>
                    </a:p>
                    <a:p>
                      <a:pPr marL="45720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98195" algn="l"/>
                        </a:tabLst>
                      </a:pPr>
                      <a:r>
                        <a:rPr lang="en-US" sz="6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     FS: </a:t>
                      </a:r>
                      <a:r>
                        <a:rPr lang="en-US" sz="600" b="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808-490-9511</a:t>
                      </a:r>
                      <a:r>
                        <a:rPr lang="en-US" sz="6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45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MWR</a:t>
                      </a:r>
                      <a:endParaRPr lang="en-US"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Warrior</a:t>
                      </a:r>
                      <a:r>
                        <a:rPr sz="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Adventure</a:t>
                      </a:r>
                      <a:r>
                        <a:rPr sz="6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Quest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808-787-4097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798195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45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MWR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7E2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127635" marR="11747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Better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5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Single Soldiers</a:t>
                      </a:r>
                      <a:r>
                        <a:rPr sz="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(BOSS)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808-330-9455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798195" algn="l"/>
                        </a:tabLst>
                      </a:pPr>
                      <a:r>
                        <a:rPr sz="45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MWR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42" name="object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287571"/>
              </p:ext>
            </p:extLst>
          </p:nvPr>
        </p:nvGraphicFramePr>
        <p:xfrm>
          <a:off x="8768148" y="1973097"/>
          <a:ext cx="1101972" cy="5186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784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R2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Performance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lang="en-US" sz="6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808-787-0313</a:t>
                      </a:r>
                      <a:endParaRPr sz="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Education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808-787-1044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1940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SGT Yano Library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3020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808-787-5753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175" algn="ctr">
                        <a:lnSpc>
                          <a:spcPts val="685"/>
                        </a:lnSpc>
                      </a:pPr>
                      <a:endParaRPr lang="en-US" sz="600" b="1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ts val="685"/>
                        </a:lnSpc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Army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Volunteer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Corp</a:t>
                      </a:r>
                      <a:r>
                        <a:rPr lang="en-US" sz="600" b="1" spc="-20" dirty="0">
                          <a:latin typeface="Arial"/>
                          <a:cs typeface="Arial"/>
                        </a:rPr>
                        <a:t>           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Employment</a:t>
                      </a:r>
                      <a:r>
                        <a:rPr sz="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Readiness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lang="en-US" sz="600" b="1" u="sng" dirty="0">
                        <a:solidFill>
                          <a:srgbClr val="C00000"/>
                        </a:solidFill>
                        <a:uFill>
                          <a:solidFill>
                            <a:srgbClr val="C00000"/>
                          </a:solidFill>
                        </a:uFill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6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r>
                        <a:rPr sz="600" b="1" u="none" dirty="0">
                          <a:latin typeface="Arial"/>
                          <a:cs typeface="Arial"/>
                        </a:rPr>
                        <a:t>rmy</a:t>
                      </a:r>
                      <a:r>
                        <a:rPr sz="600" b="1" u="none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Arial"/>
                          <a:cs typeface="Arial"/>
                        </a:rPr>
                        <a:t>F</a:t>
                      </a:r>
                      <a:r>
                        <a:rPr sz="600" b="1" u="none" dirty="0">
                          <a:latin typeface="Arial"/>
                          <a:cs typeface="Arial"/>
                        </a:rPr>
                        <a:t>amily</a:t>
                      </a:r>
                      <a:r>
                        <a:rPr sz="600" b="1" u="none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u="sng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Arial"/>
                          <a:cs typeface="Arial"/>
                        </a:rPr>
                        <a:t>T</a:t>
                      </a:r>
                      <a:r>
                        <a:rPr sz="600" b="1" u="none" dirty="0">
                          <a:latin typeface="Arial"/>
                          <a:cs typeface="Arial"/>
                        </a:rPr>
                        <a:t>eam</a:t>
                      </a:r>
                      <a:r>
                        <a:rPr sz="600" b="1" u="none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u="sng" spc="-10" dirty="0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r>
                        <a:rPr sz="600" b="1" u="none" spc="-10" dirty="0">
                          <a:latin typeface="Arial"/>
                          <a:cs typeface="Arial"/>
                        </a:rPr>
                        <a:t>uilding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808-787-4227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Auto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Skills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Center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808-787-0726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25400" marR="1524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endParaRPr lang="en-US" sz="600" b="1" dirty="0">
                        <a:latin typeface="Arial"/>
                        <a:cs typeface="Arial"/>
                      </a:endParaRPr>
                    </a:p>
                    <a:p>
                      <a:pPr marL="25400" marR="1524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Schofield Rod and Gun Club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 err="1">
                          <a:latin typeface="Arial"/>
                          <a:cs typeface="Arial"/>
                        </a:rPr>
                        <a:t>info@srgchi.org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Leisure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Travel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Services</a:t>
                      </a:r>
                      <a:r>
                        <a:rPr sz="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(ITR)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808-787-3981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798195" algn="l"/>
                        </a:tabLst>
                      </a:pPr>
                      <a:r>
                        <a:rPr sz="45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45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MWR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0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marL="435609" marR="67310" indent="-358775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  Wahiawa Public Library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255904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  808-622-6345</a:t>
                      </a:r>
                      <a:endParaRPr sz="45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270643" y="149884"/>
            <a:ext cx="7955025" cy="5815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dirty="0"/>
              <a:t>I </a:t>
            </a:r>
            <a:r>
              <a:rPr dirty="0"/>
              <a:t>NEED</a:t>
            </a:r>
            <a:r>
              <a:rPr spc="-114" dirty="0"/>
              <a:t> </a:t>
            </a:r>
            <a:r>
              <a:rPr lang="en-US" spc="-10" dirty="0"/>
              <a:t>ASSISTANCE WITH…</a:t>
            </a:r>
            <a:endParaRPr spc="-10" dirty="0"/>
          </a:p>
        </p:txBody>
      </p:sp>
      <p:sp>
        <p:nvSpPr>
          <p:cNvPr id="45" name="object 45"/>
          <p:cNvSpPr txBox="1"/>
          <p:nvPr/>
        </p:nvSpPr>
        <p:spPr>
          <a:xfrm>
            <a:off x="8406461" y="270001"/>
            <a:ext cx="1429864" cy="436017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4445" algn="ctr">
              <a:lnSpc>
                <a:spcPts val="1739"/>
              </a:lnSpc>
            </a:pPr>
            <a:r>
              <a:rPr lang="en-US" sz="1500" b="1" spc="-20" dirty="0">
                <a:solidFill>
                  <a:srgbClr val="FFD42F"/>
                </a:solidFill>
                <a:latin typeface="Arial"/>
                <a:cs typeface="Arial"/>
              </a:rPr>
              <a:t>SCHOFIELD BARRACKS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98000" y="1599209"/>
            <a:ext cx="1129665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22250">
              <a:lnSpc>
                <a:spcPct val="100000"/>
              </a:lnSpc>
              <a:spcBef>
                <a:spcPts val="130"/>
              </a:spcBef>
            </a:pPr>
            <a:r>
              <a:rPr sz="1050" spc="-10" dirty="0">
                <a:solidFill>
                  <a:srgbClr val="FFFFFF"/>
                </a:solidFill>
                <a:latin typeface="Arial Black"/>
                <a:cs typeface="Arial Black"/>
              </a:rPr>
              <a:t>MEDICAL</a:t>
            </a:r>
            <a:endParaRPr sz="1050" dirty="0">
              <a:latin typeface="Arial Black"/>
              <a:cs typeface="Arial Blac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417200" y="1611401"/>
            <a:ext cx="1129665" cy="1663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33045">
              <a:lnSpc>
                <a:spcPct val="100000"/>
              </a:lnSpc>
              <a:spcBef>
                <a:spcPts val="125"/>
              </a:spcBef>
            </a:pP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FINANCES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36400" y="1517421"/>
            <a:ext cx="1129665" cy="387927"/>
          </a:xfrm>
          <a:prstGeom prst="rect">
            <a:avLst/>
          </a:prstGeom>
          <a:solidFill>
            <a:srgbClr val="29556B"/>
          </a:solidFill>
        </p:spPr>
        <p:txBody>
          <a:bodyPr vert="horz" wrap="square" lIns="0" tIns="109855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865"/>
              </a:spcBef>
            </a:pP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HOUSING</a:t>
            </a:r>
            <a:r>
              <a:rPr lang="en-US" sz="900" spc="-10" dirty="0">
                <a:solidFill>
                  <a:srgbClr val="FFFFFF"/>
                </a:solidFill>
                <a:latin typeface="Arial Black"/>
                <a:cs typeface="Arial Black"/>
              </a:rPr>
              <a:t>, PETS &amp; VEHICLES</a:t>
            </a:r>
            <a:endParaRPr sz="900" dirty="0">
              <a:latin typeface="Arial Black"/>
              <a:cs typeface="Arial Blac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855600" y="1474850"/>
            <a:ext cx="1129665" cy="397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8135" marR="144145" indent="-163195">
              <a:lnSpc>
                <a:spcPct val="135600"/>
              </a:lnSpc>
              <a:spcBef>
                <a:spcPts val="95"/>
              </a:spcBef>
            </a:pPr>
            <a:r>
              <a:rPr sz="900" dirty="0">
                <a:solidFill>
                  <a:srgbClr val="FFFFFF"/>
                </a:solidFill>
                <a:latin typeface="Arial Black"/>
                <a:cs typeface="Arial Black"/>
              </a:rPr>
              <a:t>CHILDREN</a:t>
            </a:r>
            <a:r>
              <a:rPr sz="900" spc="1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900" spc="-50" dirty="0">
                <a:solidFill>
                  <a:srgbClr val="FFFFFF"/>
                </a:solidFill>
                <a:latin typeface="Arial Black"/>
                <a:cs typeface="Arial Black"/>
              </a:rPr>
              <a:t>&amp; </a:t>
            </a: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FAMILY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74800" y="1510487"/>
            <a:ext cx="1129665" cy="336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305" marR="17780" indent="13335">
              <a:lnSpc>
                <a:spcPct val="136000"/>
              </a:lnSpc>
              <a:spcBef>
                <a:spcPts val="95"/>
              </a:spcBef>
            </a:pPr>
            <a:r>
              <a:rPr sz="750" dirty="0">
                <a:solidFill>
                  <a:srgbClr val="FFFFFF"/>
                </a:solidFill>
                <a:latin typeface="Arial Black"/>
                <a:cs typeface="Arial Black"/>
              </a:rPr>
              <a:t>MENTAL</a:t>
            </a:r>
            <a:r>
              <a:rPr sz="750" spc="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750" dirty="0">
                <a:solidFill>
                  <a:srgbClr val="FFFFFF"/>
                </a:solidFill>
                <a:latin typeface="Arial Black"/>
                <a:cs typeface="Arial Black"/>
              </a:rPr>
              <a:t>HEALTH</a:t>
            </a:r>
            <a:r>
              <a:rPr sz="750" spc="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750" spc="-50" dirty="0">
                <a:solidFill>
                  <a:srgbClr val="FFFFFF"/>
                </a:solidFill>
                <a:latin typeface="Arial Black"/>
                <a:cs typeface="Arial Black"/>
              </a:rPr>
              <a:t>&amp;</a:t>
            </a:r>
            <a:r>
              <a:rPr sz="750" dirty="0">
                <a:solidFill>
                  <a:srgbClr val="FFFFFF"/>
                </a:solidFill>
                <a:latin typeface="Arial Black"/>
                <a:cs typeface="Arial Black"/>
              </a:rPr>
              <a:t> SUBSTANCE</a:t>
            </a:r>
            <a:r>
              <a:rPr sz="750" spc="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750" spc="-10" dirty="0">
                <a:solidFill>
                  <a:srgbClr val="FFFFFF"/>
                </a:solidFill>
                <a:latin typeface="Arial Black"/>
                <a:cs typeface="Arial Black"/>
              </a:rPr>
              <a:t>ABUSE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294000" y="1517421"/>
            <a:ext cx="1129665" cy="382905"/>
          </a:xfrm>
          <a:prstGeom prst="rect">
            <a:avLst/>
          </a:prstGeom>
          <a:solidFill>
            <a:srgbClr val="4D4D4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865"/>
              </a:spcBef>
            </a:pP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TRANSITION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513200" y="1517421"/>
            <a:ext cx="1129665" cy="382905"/>
          </a:xfrm>
          <a:prstGeom prst="rect">
            <a:avLst/>
          </a:prstGeom>
          <a:solidFill>
            <a:srgbClr val="DB821E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865"/>
              </a:spcBef>
            </a:pPr>
            <a:r>
              <a:rPr sz="900" dirty="0">
                <a:solidFill>
                  <a:srgbClr val="FFFFFF"/>
                </a:solidFill>
                <a:latin typeface="Arial Black"/>
                <a:cs typeface="Arial Black"/>
              </a:rPr>
              <a:t>STAY</a:t>
            </a:r>
            <a:r>
              <a:rPr sz="90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ACTIVE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732400" y="1485518"/>
            <a:ext cx="1129665" cy="397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865" marR="20320" indent="-287020">
              <a:lnSpc>
                <a:spcPct val="135600"/>
              </a:lnSpc>
              <a:spcBef>
                <a:spcPts val="95"/>
              </a:spcBef>
            </a:pPr>
            <a:r>
              <a:rPr sz="900" dirty="0">
                <a:solidFill>
                  <a:srgbClr val="FFFFFF"/>
                </a:solidFill>
                <a:latin typeface="Arial Black"/>
                <a:cs typeface="Arial Black"/>
              </a:rPr>
              <a:t>LEARN,</a:t>
            </a:r>
            <a:r>
              <a:rPr sz="900" spc="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900" dirty="0">
                <a:solidFill>
                  <a:srgbClr val="FFFFFF"/>
                </a:solidFill>
                <a:latin typeface="Arial Black"/>
                <a:cs typeface="Arial Black"/>
              </a:rPr>
              <a:t>GROW</a:t>
            </a:r>
            <a:r>
              <a:rPr sz="900" spc="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900" spc="-50" dirty="0">
                <a:solidFill>
                  <a:srgbClr val="FFFFFF"/>
                </a:solidFill>
                <a:latin typeface="Arial Black"/>
                <a:cs typeface="Arial Black"/>
              </a:rPr>
              <a:t>&amp; </a:t>
            </a:r>
            <a:r>
              <a:rPr sz="900" spc="-10" dirty="0">
                <a:solidFill>
                  <a:srgbClr val="FFFFFF"/>
                </a:solidFill>
                <a:latin typeface="Arial Black"/>
                <a:cs typeface="Arial Black"/>
              </a:rPr>
              <a:t>THRIVE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04969" y="7212616"/>
            <a:ext cx="1154560" cy="4219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3525">
              <a:lnSpc>
                <a:spcPct val="100000"/>
              </a:lnSpc>
              <a:spcBef>
                <a:spcPts val="110"/>
              </a:spcBef>
            </a:pPr>
            <a:r>
              <a:rPr lang="en-US" sz="600" dirty="0">
                <a:latin typeface="Arial"/>
                <a:cs typeface="Arial"/>
              </a:rPr>
              <a:t>POLICE Non-Emergency</a:t>
            </a:r>
            <a:endParaRPr sz="600" dirty="0">
              <a:latin typeface="Arial"/>
              <a:cs typeface="Arial"/>
            </a:endParaRPr>
          </a:p>
          <a:p>
            <a:pPr marL="263525">
              <a:lnSpc>
                <a:spcPct val="100000"/>
              </a:lnSpc>
              <a:spcBef>
                <a:spcPts val="55"/>
              </a:spcBef>
            </a:pPr>
            <a:r>
              <a:rPr lang="en-US" sz="600" dirty="0">
                <a:latin typeface="Arial"/>
                <a:cs typeface="Arial"/>
              </a:rPr>
              <a:t>808-771-7114</a:t>
            </a:r>
          </a:p>
          <a:p>
            <a:pPr marL="263525">
              <a:lnSpc>
                <a:spcPct val="100000"/>
              </a:lnSpc>
              <a:spcBef>
                <a:spcPts val="55"/>
              </a:spcBef>
            </a:pPr>
            <a:r>
              <a:rPr lang="en-US" sz="600" dirty="0">
                <a:latin typeface="Arial"/>
                <a:cs typeface="Arial"/>
              </a:rPr>
              <a:t>Fort Shafter</a:t>
            </a:r>
          </a:p>
          <a:p>
            <a:pPr marL="263525">
              <a:lnSpc>
                <a:spcPct val="100000"/>
              </a:lnSpc>
              <a:spcBef>
                <a:spcPts val="55"/>
              </a:spcBef>
            </a:pPr>
            <a:r>
              <a:rPr lang="en-US" sz="600" dirty="0">
                <a:latin typeface="Arial"/>
                <a:cs typeface="Arial"/>
              </a:rPr>
              <a:t>808-787-5392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417200" y="7267473"/>
            <a:ext cx="1127760" cy="325089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263525">
              <a:lnSpc>
                <a:spcPct val="100000"/>
              </a:lnSpc>
              <a:spcBef>
                <a:spcPts val="95"/>
              </a:spcBef>
            </a:pPr>
            <a:r>
              <a:rPr lang="en-US" sz="600" dirty="0">
                <a:latin typeface="Arial"/>
                <a:cs typeface="Arial"/>
              </a:rPr>
              <a:t>DPW (to report damages on installation)</a:t>
            </a:r>
            <a:endParaRPr sz="450" dirty="0">
              <a:latin typeface="Arial"/>
              <a:cs typeface="Arial"/>
            </a:endParaRPr>
          </a:p>
          <a:p>
            <a:pPr marL="263525">
              <a:lnSpc>
                <a:spcPct val="100000"/>
              </a:lnSpc>
              <a:spcBef>
                <a:spcPts val="55"/>
              </a:spcBef>
            </a:pPr>
            <a:r>
              <a:rPr lang="en-US" sz="750" dirty="0">
                <a:latin typeface="Arial"/>
                <a:cs typeface="Arial"/>
              </a:rPr>
              <a:t>808-787-1275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631828" y="7265441"/>
            <a:ext cx="1132840" cy="24002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110"/>
              </a:spcBef>
            </a:pPr>
            <a:r>
              <a:rPr sz="600" dirty="0">
                <a:latin typeface="Arial"/>
                <a:cs typeface="Arial"/>
                <a:hlinkClick r:id="rId10"/>
              </a:rPr>
              <a:t>C.I.D.</a:t>
            </a:r>
            <a:r>
              <a:rPr sz="600" spc="30" dirty="0">
                <a:latin typeface="Arial"/>
                <a:cs typeface="Arial"/>
                <a:hlinkClick r:id="rId10"/>
              </a:rPr>
              <a:t> </a:t>
            </a:r>
            <a:r>
              <a:rPr sz="300" dirty="0">
                <a:latin typeface="Arial"/>
                <a:cs typeface="Arial"/>
                <a:hlinkClick r:id="rId10"/>
              </a:rPr>
              <a:t>(Criminal</a:t>
            </a:r>
            <a:r>
              <a:rPr sz="300" spc="20" dirty="0">
                <a:latin typeface="Arial"/>
                <a:cs typeface="Arial"/>
                <a:hlinkClick r:id="rId10"/>
              </a:rPr>
              <a:t> </a:t>
            </a:r>
            <a:r>
              <a:rPr sz="300" dirty="0">
                <a:latin typeface="Arial"/>
                <a:cs typeface="Arial"/>
                <a:hlinkClick r:id="rId10"/>
              </a:rPr>
              <a:t>Investigation</a:t>
            </a:r>
            <a:r>
              <a:rPr sz="300" spc="15" dirty="0">
                <a:latin typeface="Arial"/>
                <a:cs typeface="Arial"/>
                <a:hlinkClick r:id="rId10"/>
              </a:rPr>
              <a:t> </a:t>
            </a:r>
            <a:r>
              <a:rPr sz="300" spc="-10" dirty="0">
                <a:latin typeface="Arial"/>
                <a:cs typeface="Arial"/>
                <a:hlinkClick r:id="rId10"/>
              </a:rPr>
              <a:t>Division)</a:t>
            </a:r>
            <a:endParaRPr sz="300" dirty="0">
              <a:latin typeface="Arial"/>
              <a:cs typeface="Arial"/>
            </a:endParaRPr>
          </a:p>
          <a:p>
            <a:pPr marL="267970">
              <a:lnSpc>
                <a:spcPct val="100000"/>
              </a:lnSpc>
              <a:spcBef>
                <a:spcPts val="55"/>
              </a:spcBef>
            </a:pPr>
            <a:r>
              <a:rPr sz="750" dirty="0">
                <a:latin typeface="Arial"/>
                <a:cs typeface="Arial"/>
                <a:hlinkClick r:id="rId10"/>
              </a:rPr>
              <a:t>844-ARMY-</a:t>
            </a:r>
            <a:r>
              <a:rPr sz="750" spc="-25" dirty="0">
                <a:latin typeface="Arial"/>
                <a:cs typeface="Arial"/>
                <a:hlinkClick r:id="rId10"/>
              </a:rPr>
              <a:t>CID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084436" y="7296429"/>
            <a:ext cx="855344" cy="9017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510">
              <a:lnSpc>
                <a:spcPts val="650"/>
              </a:lnSpc>
            </a:pPr>
            <a:r>
              <a:rPr sz="600" b="1" dirty="0">
                <a:solidFill>
                  <a:srgbClr val="FFFFFF"/>
                </a:solidFill>
                <a:latin typeface="Arial"/>
                <a:cs typeface="Arial"/>
                <a:hlinkClick r:id="rId11"/>
              </a:rPr>
              <a:t>Military</a:t>
            </a: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  <a:hlinkClick r:id="rId11"/>
              </a:rPr>
              <a:t> </a:t>
            </a:r>
            <a:r>
              <a:rPr sz="600" b="1" dirty="0">
                <a:solidFill>
                  <a:srgbClr val="FFFFFF"/>
                </a:solidFill>
                <a:latin typeface="Arial"/>
                <a:cs typeface="Arial"/>
                <a:hlinkClick r:id="rId11"/>
              </a:rPr>
              <a:t>One</a:t>
            </a:r>
            <a:r>
              <a:rPr sz="600" b="1" spc="5" dirty="0">
                <a:solidFill>
                  <a:srgbClr val="FFFFFF"/>
                </a:solidFill>
                <a:latin typeface="Arial"/>
                <a:cs typeface="Arial"/>
                <a:hlinkClick r:id="rId11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Arial"/>
                <a:cs typeface="Arial"/>
                <a:hlinkClick r:id="rId11"/>
              </a:rPr>
              <a:t>Source</a:t>
            </a:r>
            <a:endParaRPr sz="6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084436" y="7413776"/>
            <a:ext cx="855344" cy="90170"/>
          </a:xfrm>
          <a:prstGeom prst="rect">
            <a:avLst/>
          </a:prstGeom>
          <a:noFill/>
        </p:spPr>
        <p:txBody>
          <a:bodyPr vert="horz" wrap="square" lIns="0" tIns="190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5"/>
              </a:spcBef>
            </a:pPr>
            <a:r>
              <a:rPr sz="450" b="1" dirty="0">
                <a:solidFill>
                  <a:srgbClr val="394728"/>
                </a:solidFill>
                <a:latin typeface="Arial"/>
                <a:cs typeface="Arial"/>
                <a:hlinkClick r:id="rId12"/>
              </a:rPr>
              <a:t>Army's</a:t>
            </a:r>
            <a:r>
              <a:rPr sz="450" b="1" spc="-5" dirty="0">
                <a:solidFill>
                  <a:srgbClr val="394728"/>
                </a:solidFill>
                <a:latin typeface="Arial"/>
                <a:cs typeface="Arial"/>
                <a:hlinkClick r:id="rId12"/>
              </a:rPr>
              <a:t> </a:t>
            </a:r>
            <a:r>
              <a:rPr sz="450" b="1" dirty="0">
                <a:solidFill>
                  <a:srgbClr val="394728"/>
                </a:solidFill>
                <a:latin typeface="Arial"/>
                <a:cs typeface="Arial"/>
                <a:hlinkClick r:id="rId12"/>
              </a:rPr>
              <a:t>Financial</a:t>
            </a:r>
            <a:r>
              <a:rPr sz="450" b="1" spc="5" dirty="0">
                <a:solidFill>
                  <a:srgbClr val="394728"/>
                </a:solidFill>
                <a:latin typeface="Arial"/>
                <a:cs typeface="Arial"/>
                <a:hlinkClick r:id="rId12"/>
              </a:rPr>
              <a:t> </a:t>
            </a:r>
            <a:r>
              <a:rPr sz="450" b="1" spc="-10" dirty="0">
                <a:solidFill>
                  <a:srgbClr val="394728"/>
                </a:solidFill>
                <a:latin typeface="Arial"/>
                <a:cs typeface="Arial"/>
                <a:hlinkClick r:id="rId12"/>
              </a:rPr>
              <a:t>Readiness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207321" y="7162800"/>
            <a:ext cx="1137285" cy="497917"/>
            <a:chOff x="193428" y="7262888"/>
            <a:chExt cx="1137285" cy="244475"/>
          </a:xfrm>
        </p:grpSpPr>
        <p:sp>
          <p:nvSpPr>
            <p:cNvPr id="65" name="object 65">
              <a:hlinkClick r:id="rId8"/>
            </p:cNvPr>
            <p:cNvSpPr/>
            <p:nvPr/>
          </p:nvSpPr>
          <p:spPr>
            <a:xfrm>
              <a:off x="202572" y="7262901"/>
              <a:ext cx="1127760" cy="243840"/>
            </a:xfrm>
            <a:custGeom>
              <a:avLst/>
              <a:gdLst/>
              <a:ahLst/>
              <a:cxnLst/>
              <a:rect l="l" t="t" r="r" b="b"/>
              <a:pathLst>
                <a:path w="1127760" h="243840">
                  <a:moveTo>
                    <a:pt x="1127760" y="9131"/>
                  </a:moveTo>
                  <a:lnTo>
                    <a:pt x="1127747" y="0"/>
                  </a:lnTo>
                  <a:lnTo>
                    <a:pt x="0" y="0"/>
                  </a:lnTo>
                  <a:lnTo>
                    <a:pt x="0" y="9144"/>
                  </a:lnTo>
                  <a:lnTo>
                    <a:pt x="1118616" y="9144"/>
                  </a:lnTo>
                  <a:lnTo>
                    <a:pt x="1118616" y="234696"/>
                  </a:lnTo>
                  <a:lnTo>
                    <a:pt x="0" y="234696"/>
                  </a:lnTo>
                  <a:lnTo>
                    <a:pt x="0" y="243840"/>
                  </a:lnTo>
                  <a:lnTo>
                    <a:pt x="1118616" y="243840"/>
                  </a:lnTo>
                  <a:lnTo>
                    <a:pt x="1127747" y="243840"/>
                  </a:lnTo>
                  <a:lnTo>
                    <a:pt x="1127760" y="91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>
              <a:hlinkClick r:id="rId8"/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93428" y="7262888"/>
              <a:ext cx="190249" cy="243852"/>
            </a:xfrm>
            <a:prstGeom prst="rect">
              <a:avLst/>
            </a:prstGeom>
          </p:spPr>
        </p:pic>
      </p:grpSp>
      <p:sp>
        <p:nvSpPr>
          <p:cNvPr id="67" name="object 67"/>
          <p:cNvSpPr/>
          <p:nvPr/>
        </p:nvSpPr>
        <p:spPr>
          <a:xfrm>
            <a:off x="2540388" y="7272032"/>
            <a:ext cx="9525" cy="234950"/>
          </a:xfrm>
          <a:custGeom>
            <a:avLst/>
            <a:gdLst/>
            <a:ahLst/>
            <a:cxnLst/>
            <a:rect l="l" t="t" r="r" b="b"/>
            <a:pathLst>
              <a:path w="9525" h="234950">
                <a:moveTo>
                  <a:pt x="9143" y="0"/>
                </a:moveTo>
                <a:lnTo>
                  <a:pt x="0" y="0"/>
                </a:lnTo>
                <a:lnTo>
                  <a:pt x="0" y="234708"/>
                </a:lnTo>
                <a:lnTo>
                  <a:pt x="9143" y="234708"/>
                </a:lnTo>
                <a:lnTo>
                  <a:pt x="91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8" name="object 68"/>
          <p:cNvGrpSpPr/>
          <p:nvPr/>
        </p:nvGrpSpPr>
        <p:grpSpPr>
          <a:xfrm>
            <a:off x="2631828" y="7262888"/>
            <a:ext cx="1137285" cy="244475"/>
            <a:chOff x="2631828" y="7262888"/>
            <a:chExt cx="1137285" cy="244475"/>
          </a:xfrm>
        </p:grpSpPr>
        <p:sp>
          <p:nvSpPr>
            <p:cNvPr id="69" name="object 69">
              <a:hlinkClick r:id="rId10"/>
            </p:cNvPr>
            <p:cNvSpPr/>
            <p:nvPr/>
          </p:nvSpPr>
          <p:spPr>
            <a:xfrm>
              <a:off x="2631828" y="7262888"/>
              <a:ext cx="1137285" cy="244475"/>
            </a:xfrm>
            <a:custGeom>
              <a:avLst/>
              <a:gdLst/>
              <a:ahLst/>
              <a:cxnLst/>
              <a:rect l="l" t="t" r="r" b="b"/>
              <a:pathLst>
                <a:path w="1137285" h="244475">
                  <a:moveTo>
                    <a:pt x="1136904" y="12"/>
                  </a:moveTo>
                  <a:lnTo>
                    <a:pt x="1127760" y="12"/>
                  </a:lnTo>
                  <a:lnTo>
                    <a:pt x="1127760" y="9156"/>
                  </a:lnTo>
                  <a:lnTo>
                    <a:pt x="1127760" y="234708"/>
                  </a:lnTo>
                  <a:lnTo>
                    <a:pt x="9144" y="234708"/>
                  </a:lnTo>
                  <a:lnTo>
                    <a:pt x="9144" y="9156"/>
                  </a:lnTo>
                  <a:lnTo>
                    <a:pt x="1127760" y="9156"/>
                  </a:lnTo>
                  <a:lnTo>
                    <a:pt x="1127760" y="12"/>
                  </a:lnTo>
                  <a:lnTo>
                    <a:pt x="9144" y="12"/>
                  </a:lnTo>
                  <a:lnTo>
                    <a:pt x="0" y="0"/>
                  </a:lnTo>
                  <a:lnTo>
                    <a:pt x="0" y="243852"/>
                  </a:lnTo>
                  <a:lnTo>
                    <a:pt x="9144" y="243852"/>
                  </a:lnTo>
                  <a:lnTo>
                    <a:pt x="1127760" y="243852"/>
                  </a:lnTo>
                  <a:lnTo>
                    <a:pt x="1136904" y="243852"/>
                  </a:lnTo>
                  <a:lnTo>
                    <a:pt x="1136904" y="234708"/>
                  </a:lnTo>
                  <a:lnTo>
                    <a:pt x="1136904" y="9156"/>
                  </a:lnTo>
                  <a:lnTo>
                    <a:pt x="1136904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>
              <a:hlinkClick r:id="rId10"/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646700" y="7274005"/>
              <a:ext cx="212147" cy="210320"/>
            </a:xfrm>
            <a:prstGeom prst="rect">
              <a:avLst/>
            </a:prstGeom>
          </p:spPr>
        </p:pic>
      </p:grpSp>
      <p:grpSp>
        <p:nvGrpSpPr>
          <p:cNvPr id="71" name="object 71"/>
          <p:cNvGrpSpPr/>
          <p:nvPr/>
        </p:nvGrpSpPr>
        <p:grpSpPr>
          <a:xfrm>
            <a:off x="6417023" y="839150"/>
            <a:ext cx="897255" cy="645795"/>
            <a:chOff x="6417023" y="839150"/>
            <a:chExt cx="897255" cy="645795"/>
          </a:xfrm>
        </p:grpSpPr>
        <p:sp>
          <p:nvSpPr>
            <p:cNvPr id="72" name="object 72"/>
            <p:cNvSpPr/>
            <p:nvPr/>
          </p:nvSpPr>
          <p:spPr>
            <a:xfrm>
              <a:off x="6417013" y="839151"/>
              <a:ext cx="897255" cy="645795"/>
            </a:xfrm>
            <a:custGeom>
              <a:avLst/>
              <a:gdLst/>
              <a:ahLst/>
              <a:cxnLst/>
              <a:rect l="l" t="t" r="r" b="b"/>
              <a:pathLst>
                <a:path w="897254" h="645794">
                  <a:moveTo>
                    <a:pt x="896658" y="480606"/>
                  </a:moveTo>
                  <a:lnTo>
                    <a:pt x="745058" y="323964"/>
                  </a:lnTo>
                  <a:lnTo>
                    <a:pt x="724217" y="316141"/>
                  </a:lnTo>
                  <a:lnTo>
                    <a:pt x="713193" y="318096"/>
                  </a:lnTo>
                  <a:lnTo>
                    <a:pt x="703376" y="323964"/>
                  </a:lnTo>
                  <a:lnTo>
                    <a:pt x="696315" y="333375"/>
                  </a:lnTo>
                  <a:lnTo>
                    <a:pt x="693674" y="344258"/>
                  </a:lnTo>
                  <a:lnTo>
                    <a:pt x="695502" y="355295"/>
                  </a:lnTo>
                  <a:lnTo>
                    <a:pt x="701852" y="365163"/>
                  </a:lnTo>
                  <a:lnTo>
                    <a:pt x="792327" y="451459"/>
                  </a:lnTo>
                  <a:lnTo>
                    <a:pt x="30568" y="451459"/>
                  </a:lnTo>
                  <a:lnTo>
                    <a:pt x="18681" y="453745"/>
                  </a:lnTo>
                  <a:lnTo>
                    <a:pt x="8953" y="459994"/>
                  </a:lnTo>
                  <a:lnTo>
                    <a:pt x="2413" y="469265"/>
                  </a:lnTo>
                  <a:lnTo>
                    <a:pt x="0" y="480606"/>
                  </a:lnTo>
                  <a:lnTo>
                    <a:pt x="2413" y="491947"/>
                  </a:lnTo>
                  <a:lnTo>
                    <a:pt x="8953" y="501218"/>
                  </a:lnTo>
                  <a:lnTo>
                    <a:pt x="18681" y="507466"/>
                  </a:lnTo>
                  <a:lnTo>
                    <a:pt x="30568" y="509765"/>
                  </a:lnTo>
                  <a:lnTo>
                    <a:pt x="792327" y="509765"/>
                  </a:lnTo>
                  <a:lnTo>
                    <a:pt x="701852" y="596061"/>
                  </a:lnTo>
                  <a:lnTo>
                    <a:pt x="695147" y="605701"/>
                  </a:lnTo>
                  <a:lnTo>
                    <a:pt x="692912" y="616661"/>
                  </a:lnTo>
                  <a:lnTo>
                    <a:pt x="695147" y="627621"/>
                  </a:lnTo>
                  <a:lnTo>
                    <a:pt x="701852" y="637260"/>
                  </a:lnTo>
                  <a:lnTo>
                    <a:pt x="711962" y="643648"/>
                  </a:lnTo>
                  <a:lnTo>
                    <a:pt x="723455" y="645782"/>
                  </a:lnTo>
                  <a:lnTo>
                    <a:pt x="734949" y="643648"/>
                  </a:lnTo>
                  <a:lnTo>
                    <a:pt x="745058" y="637260"/>
                  </a:lnTo>
                  <a:lnTo>
                    <a:pt x="887704" y="501218"/>
                  </a:lnTo>
                  <a:lnTo>
                    <a:pt x="894410" y="491566"/>
                  </a:lnTo>
                  <a:lnTo>
                    <a:pt x="896658" y="480606"/>
                  </a:lnTo>
                  <a:close/>
                </a:path>
                <a:path w="897254" h="645794">
                  <a:moveTo>
                    <a:pt x="896683" y="166535"/>
                  </a:moveTo>
                  <a:lnTo>
                    <a:pt x="894270" y="155143"/>
                  </a:lnTo>
                  <a:lnTo>
                    <a:pt x="887717" y="145846"/>
                  </a:lnTo>
                  <a:lnTo>
                    <a:pt x="878001" y="139573"/>
                  </a:lnTo>
                  <a:lnTo>
                    <a:pt x="866114" y="137274"/>
                  </a:lnTo>
                  <a:lnTo>
                    <a:pt x="104355" y="137274"/>
                  </a:lnTo>
                  <a:lnTo>
                    <a:pt x="194830" y="50660"/>
                  </a:lnTo>
                  <a:lnTo>
                    <a:pt x="201891" y="41211"/>
                  </a:lnTo>
                  <a:lnTo>
                    <a:pt x="204546" y="30276"/>
                  </a:lnTo>
                  <a:lnTo>
                    <a:pt x="202704" y="19202"/>
                  </a:lnTo>
                  <a:lnTo>
                    <a:pt x="196354" y="9296"/>
                  </a:lnTo>
                  <a:lnTo>
                    <a:pt x="186486" y="2527"/>
                  </a:lnTo>
                  <a:lnTo>
                    <a:pt x="175069" y="0"/>
                  </a:lnTo>
                  <a:lnTo>
                    <a:pt x="163499" y="1752"/>
                  </a:lnTo>
                  <a:lnTo>
                    <a:pt x="153162" y="7835"/>
                  </a:lnTo>
                  <a:lnTo>
                    <a:pt x="8978" y="145859"/>
                  </a:lnTo>
                  <a:lnTo>
                    <a:pt x="2260" y="155536"/>
                  </a:lnTo>
                  <a:lnTo>
                    <a:pt x="25" y="166535"/>
                  </a:lnTo>
                  <a:lnTo>
                    <a:pt x="2260" y="177546"/>
                  </a:lnTo>
                  <a:lnTo>
                    <a:pt x="8978" y="187210"/>
                  </a:lnTo>
                  <a:lnTo>
                    <a:pt x="151625" y="323773"/>
                  </a:lnTo>
                  <a:lnTo>
                    <a:pt x="161734" y="330200"/>
                  </a:lnTo>
                  <a:lnTo>
                    <a:pt x="173228" y="332333"/>
                  </a:lnTo>
                  <a:lnTo>
                    <a:pt x="184721" y="330200"/>
                  </a:lnTo>
                  <a:lnTo>
                    <a:pt x="201536" y="292100"/>
                  </a:lnTo>
                  <a:lnTo>
                    <a:pt x="104355" y="195795"/>
                  </a:lnTo>
                  <a:lnTo>
                    <a:pt x="866114" y="195795"/>
                  </a:lnTo>
                  <a:lnTo>
                    <a:pt x="878001" y="193497"/>
                  </a:lnTo>
                  <a:lnTo>
                    <a:pt x="887717" y="187223"/>
                  </a:lnTo>
                  <a:lnTo>
                    <a:pt x="894270" y="177927"/>
                  </a:lnTo>
                  <a:lnTo>
                    <a:pt x="896683" y="166535"/>
                  </a:lnTo>
                  <a:close/>
                </a:path>
              </a:pathLst>
            </a:custGeom>
            <a:solidFill>
              <a:srgbClr val="B4B4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627017" y="1234376"/>
              <a:ext cx="226186" cy="226860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6558465" y="879245"/>
              <a:ext cx="568960" cy="454025"/>
            </a:xfrm>
            <a:custGeom>
              <a:avLst/>
              <a:gdLst/>
              <a:ahLst/>
              <a:cxnLst/>
              <a:rect l="l" t="t" r="r" b="b"/>
              <a:pathLst>
                <a:path w="568959" h="454025">
                  <a:moveTo>
                    <a:pt x="248399" y="346684"/>
                  </a:moveTo>
                  <a:lnTo>
                    <a:pt x="105130" y="2298"/>
                  </a:lnTo>
                  <a:lnTo>
                    <a:pt x="105130" y="1536"/>
                  </a:lnTo>
                  <a:lnTo>
                    <a:pt x="104343" y="762"/>
                  </a:lnTo>
                  <a:lnTo>
                    <a:pt x="104343" y="0"/>
                  </a:lnTo>
                  <a:lnTo>
                    <a:pt x="60261" y="17678"/>
                  </a:lnTo>
                  <a:lnTo>
                    <a:pt x="60261" y="18440"/>
                  </a:lnTo>
                  <a:lnTo>
                    <a:pt x="61048" y="19215"/>
                  </a:lnTo>
                  <a:lnTo>
                    <a:pt x="61048" y="19977"/>
                  </a:lnTo>
                  <a:lnTo>
                    <a:pt x="79146" y="63792"/>
                  </a:lnTo>
                  <a:lnTo>
                    <a:pt x="14605" y="89928"/>
                  </a:lnTo>
                  <a:lnTo>
                    <a:pt x="6883" y="94945"/>
                  </a:lnTo>
                  <a:lnTo>
                    <a:pt x="1816" y="102323"/>
                  </a:lnTo>
                  <a:lnTo>
                    <a:pt x="0" y="111010"/>
                  </a:lnTo>
                  <a:lnTo>
                    <a:pt x="2006" y="119913"/>
                  </a:lnTo>
                  <a:lnTo>
                    <a:pt x="5791" y="126085"/>
                  </a:lnTo>
                  <a:lnTo>
                    <a:pt x="10972" y="130670"/>
                  </a:lnTo>
                  <a:lnTo>
                    <a:pt x="17170" y="133527"/>
                  </a:lnTo>
                  <a:lnTo>
                    <a:pt x="24041" y="134518"/>
                  </a:lnTo>
                  <a:lnTo>
                    <a:pt x="27190" y="134518"/>
                  </a:lnTo>
                  <a:lnTo>
                    <a:pt x="32702" y="132981"/>
                  </a:lnTo>
                  <a:lnTo>
                    <a:pt x="97256" y="106845"/>
                  </a:lnTo>
                  <a:lnTo>
                    <a:pt x="190931" y="330542"/>
                  </a:lnTo>
                  <a:lnTo>
                    <a:pt x="206121" y="332409"/>
                  </a:lnTo>
                  <a:lnTo>
                    <a:pt x="220853" y="335724"/>
                  </a:lnTo>
                  <a:lnTo>
                    <a:pt x="235000" y="340487"/>
                  </a:lnTo>
                  <a:lnTo>
                    <a:pt x="248399" y="346684"/>
                  </a:lnTo>
                  <a:close/>
                </a:path>
                <a:path w="568959" h="454025">
                  <a:moveTo>
                    <a:pt x="568375" y="356781"/>
                  </a:moveTo>
                  <a:lnTo>
                    <a:pt x="488911" y="164947"/>
                  </a:lnTo>
                  <a:lnTo>
                    <a:pt x="255079" y="261810"/>
                  </a:lnTo>
                  <a:lnTo>
                    <a:pt x="334543" y="453644"/>
                  </a:lnTo>
                  <a:lnTo>
                    <a:pt x="568375" y="356781"/>
                  </a:lnTo>
                  <a:close/>
                </a:path>
              </a:pathLst>
            </a:custGeom>
            <a:solidFill>
              <a:srgbClr val="3434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867961" y="1288700"/>
              <a:ext cx="215658" cy="126441"/>
            </a:xfrm>
            <a:prstGeom prst="rect">
              <a:avLst/>
            </a:prstGeom>
          </p:spPr>
        </p:pic>
      </p:grpSp>
      <p:sp>
        <p:nvSpPr>
          <p:cNvPr id="76" name="object 76"/>
          <p:cNvSpPr/>
          <p:nvPr/>
        </p:nvSpPr>
        <p:spPr>
          <a:xfrm>
            <a:off x="2907152" y="888821"/>
            <a:ext cx="619760" cy="507365"/>
          </a:xfrm>
          <a:custGeom>
            <a:avLst/>
            <a:gdLst/>
            <a:ahLst/>
            <a:cxnLst/>
            <a:rect l="l" t="t" r="r" b="b"/>
            <a:pathLst>
              <a:path w="619760" h="507365">
                <a:moveTo>
                  <a:pt x="532206" y="295897"/>
                </a:moveTo>
                <a:lnTo>
                  <a:pt x="487819" y="255422"/>
                </a:lnTo>
                <a:lnTo>
                  <a:pt x="487819" y="329272"/>
                </a:lnTo>
                <a:lnTo>
                  <a:pt x="487819" y="414489"/>
                </a:lnTo>
                <a:lnTo>
                  <a:pt x="399034" y="414489"/>
                </a:lnTo>
                <a:lnTo>
                  <a:pt x="399034" y="329272"/>
                </a:lnTo>
                <a:lnTo>
                  <a:pt x="487819" y="329272"/>
                </a:lnTo>
                <a:lnTo>
                  <a:pt x="487819" y="255422"/>
                </a:lnTo>
                <a:lnTo>
                  <a:pt x="310248" y="93497"/>
                </a:lnTo>
                <a:lnTo>
                  <a:pt x="221462" y="174459"/>
                </a:lnTo>
                <a:lnTo>
                  <a:pt x="221462" y="329272"/>
                </a:lnTo>
                <a:lnTo>
                  <a:pt x="221462" y="414489"/>
                </a:lnTo>
                <a:lnTo>
                  <a:pt x="132676" y="414489"/>
                </a:lnTo>
                <a:lnTo>
                  <a:pt x="132676" y="329272"/>
                </a:lnTo>
                <a:lnTo>
                  <a:pt x="221462" y="329272"/>
                </a:lnTo>
                <a:lnTo>
                  <a:pt x="221462" y="174459"/>
                </a:lnTo>
                <a:lnTo>
                  <a:pt x="88290" y="295897"/>
                </a:lnTo>
                <a:lnTo>
                  <a:pt x="88290" y="506818"/>
                </a:lnTo>
                <a:lnTo>
                  <a:pt x="265861" y="506818"/>
                </a:lnTo>
                <a:lnTo>
                  <a:pt x="265861" y="414489"/>
                </a:lnTo>
                <a:lnTo>
                  <a:pt x="265861" y="329272"/>
                </a:lnTo>
                <a:lnTo>
                  <a:pt x="354647" y="329272"/>
                </a:lnTo>
                <a:lnTo>
                  <a:pt x="354647" y="506818"/>
                </a:lnTo>
                <a:lnTo>
                  <a:pt x="532206" y="506818"/>
                </a:lnTo>
                <a:lnTo>
                  <a:pt x="532206" y="414489"/>
                </a:lnTo>
                <a:lnTo>
                  <a:pt x="532206" y="329272"/>
                </a:lnTo>
                <a:lnTo>
                  <a:pt x="532206" y="295897"/>
                </a:lnTo>
                <a:close/>
              </a:path>
              <a:path w="619760" h="507365">
                <a:moveTo>
                  <a:pt x="619213" y="281114"/>
                </a:moveTo>
                <a:lnTo>
                  <a:pt x="486524" y="160235"/>
                </a:lnTo>
                <a:lnTo>
                  <a:pt x="486524" y="42164"/>
                </a:lnTo>
                <a:lnTo>
                  <a:pt x="427558" y="42164"/>
                </a:lnTo>
                <a:lnTo>
                  <a:pt x="427558" y="106819"/>
                </a:lnTo>
                <a:lnTo>
                  <a:pt x="309600" y="0"/>
                </a:lnTo>
                <a:lnTo>
                  <a:pt x="0" y="281114"/>
                </a:lnTo>
                <a:lnTo>
                  <a:pt x="33172" y="307822"/>
                </a:lnTo>
                <a:lnTo>
                  <a:pt x="309600" y="57619"/>
                </a:lnTo>
                <a:lnTo>
                  <a:pt x="586041" y="307822"/>
                </a:lnTo>
                <a:lnTo>
                  <a:pt x="619213" y="281114"/>
                </a:lnTo>
                <a:close/>
              </a:path>
            </a:pathLst>
          </a:custGeom>
          <a:solidFill>
            <a:srgbClr val="1C39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7" name="object 77"/>
          <p:cNvGrpSpPr/>
          <p:nvPr/>
        </p:nvGrpSpPr>
        <p:grpSpPr>
          <a:xfrm>
            <a:off x="1622940" y="811809"/>
            <a:ext cx="782320" cy="749935"/>
            <a:chOff x="1622940" y="811809"/>
            <a:chExt cx="782320" cy="749935"/>
          </a:xfrm>
        </p:grpSpPr>
        <p:pic>
          <p:nvPicPr>
            <p:cNvPr id="78" name="object 7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622940" y="811809"/>
              <a:ext cx="781811" cy="749807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1678833" y="1113740"/>
              <a:ext cx="634365" cy="275590"/>
            </a:xfrm>
            <a:custGeom>
              <a:avLst/>
              <a:gdLst/>
              <a:ahLst/>
              <a:cxnLst/>
              <a:rect l="l" t="t" r="r" b="b"/>
              <a:pathLst>
                <a:path w="634364" h="275590">
                  <a:moveTo>
                    <a:pt x="634327" y="275379"/>
                  </a:moveTo>
                  <a:lnTo>
                    <a:pt x="0" y="275379"/>
                  </a:lnTo>
                  <a:lnTo>
                    <a:pt x="0" y="0"/>
                  </a:lnTo>
                  <a:lnTo>
                    <a:pt x="634327" y="0"/>
                  </a:lnTo>
                  <a:lnTo>
                    <a:pt x="634327" y="41300"/>
                  </a:lnTo>
                  <a:lnTo>
                    <a:pt x="72082" y="41300"/>
                  </a:lnTo>
                  <a:lnTo>
                    <a:pt x="43249" y="68844"/>
                  </a:lnTo>
                  <a:lnTo>
                    <a:pt x="43249" y="206534"/>
                  </a:lnTo>
                  <a:lnTo>
                    <a:pt x="72082" y="234065"/>
                  </a:lnTo>
                  <a:lnTo>
                    <a:pt x="634327" y="234065"/>
                  </a:lnTo>
                  <a:lnTo>
                    <a:pt x="634327" y="275379"/>
                  </a:lnTo>
                  <a:close/>
                </a:path>
                <a:path w="634364" h="275590">
                  <a:moveTo>
                    <a:pt x="634327" y="234065"/>
                  </a:moveTo>
                  <a:lnTo>
                    <a:pt x="569453" y="234065"/>
                  </a:lnTo>
                  <a:lnTo>
                    <a:pt x="591077" y="213419"/>
                  </a:lnTo>
                  <a:lnTo>
                    <a:pt x="591077" y="61960"/>
                  </a:lnTo>
                  <a:lnTo>
                    <a:pt x="569453" y="41300"/>
                  </a:lnTo>
                  <a:lnTo>
                    <a:pt x="634327" y="41300"/>
                  </a:lnTo>
                  <a:lnTo>
                    <a:pt x="634327" y="234065"/>
                  </a:lnTo>
                  <a:close/>
                </a:path>
              </a:pathLst>
            </a:custGeom>
            <a:solidFill>
              <a:srgbClr val="3E5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938331" y="1182584"/>
              <a:ext cx="115332" cy="137689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1761002" y="926489"/>
              <a:ext cx="489584" cy="346075"/>
            </a:xfrm>
            <a:custGeom>
              <a:avLst/>
              <a:gdLst/>
              <a:ahLst/>
              <a:cxnLst/>
              <a:rect l="l" t="t" r="r" b="b"/>
              <a:pathLst>
                <a:path w="489585" h="346075">
                  <a:moveTo>
                    <a:pt x="76403" y="324942"/>
                  </a:moveTo>
                  <a:lnTo>
                    <a:pt x="74714" y="316903"/>
                  </a:lnTo>
                  <a:lnTo>
                    <a:pt x="70078" y="310337"/>
                  </a:lnTo>
                  <a:lnTo>
                    <a:pt x="63207" y="305904"/>
                  </a:lnTo>
                  <a:lnTo>
                    <a:pt x="54787" y="304292"/>
                  </a:lnTo>
                  <a:lnTo>
                    <a:pt x="46367" y="305904"/>
                  </a:lnTo>
                  <a:lnTo>
                    <a:pt x="39497" y="310337"/>
                  </a:lnTo>
                  <a:lnTo>
                    <a:pt x="34861" y="316903"/>
                  </a:lnTo>
                  <a:lnTo>
                    <a:pt x="33159" y="324942"/>
                  </a:lnTo>
                  <a:lnTo>
                    <a:pt x="34861" y="332981"/>
                  </a:lnTo>
                  <a:lnTo>
                    <a:pt x="39497" y="339547"/>
                  </a:lnTo>
                  <a:lnTo>
                    <a:pt x="46367" y="343979"/>
                  </a:lnTo>
                  <a:lnTo>
                    <a:pt x="54787" y="345605"/>
                  </a:lnTo>
                  <a:lnTo>
                    <a:pt x="63207" y="343979"/>
                  </a:lnTo>
                  <a:lnTo>
                    <a:pt x="70078" y="339547"/>
                  </a:lnTo>
                  <a:lnTo>
                    <a:pt x="74714" y="332981"/>
                  </a:lnTo>
                  <a:lnTo>
                    <a:pt x="76403" y="324942"/>
                  </a:lnTo>
                  <a:close/>
                </a:path>
                <a:path w="489585" h="346075">
                  <a:moveTo>
                    <a:pt x="418071" y="72288"/>
                  </a:moveTo>
                  <a:lnTo>
                    <a:pt x="387807" y="0"/>
                  </a:lnTo>
                  <a:lnTo>
                    <a:pt x="0" y="151460"/>
                  </a:lnTo>
                  <a:lnTo>
                    <a:pt x="222021" y="109461"/>
                  </a:lnTo>
                  <a:lnTo>
                    <a:pt x="364020" y="54381"/>
                  </a:lnTo>
                  <a:lnTo>
                    <a:pt x="374827" y="80543"/>
                  </a:lnTo>
                  <a:lnTo>
                    <a:pt x="418071" y="72288"/>
                  </a:lnTo>
                  <a:close/>
                </a:path>
                <a:path w="489585" h="346075">
                  <a:moveTo>
                    <a:pt x="436816" y="324942"/>
                  </a:moveTo>
                  <a:lnTo>
                    <a:pt x="435114" y="316903"/>
                  </a:lnTo>
                  <a:lnTo>
                    <a:pt x="430491" y="310337"/>
                  </a:lnTo>
                  <a:lnTo>
                    <a:pt x="423621" y="305904"/>
                  </a:lnTo>
                  <a:lnTo>
                    <a:pt x="415201" y="304292"/>
                  </a:lnTo>
                  <a:lnTo>
                    <a:pt x="406781" y="305904"/>
                  </a:lnTo>
                  <a:lnTo>
                    <a:pt x="399910" y="310337"/>
                  </a:lnTo>
                  <a:lnTo>
                    <a:pt x="395274" y="316903"/>
                  </a:lnTo>
                  <a:lnTo>
                    <a:pt x="393573" y="324942"/>
                  </a:lnTo>
                  <a:lnTo>
                    <a:pt x="395274" y="332981"/>
                  </a:lnTo>
                  <a:lnTo>
                    <a:pt x="399910" y="339547"/>
                  </a:lnTo>
                  <a:lnTo>
                    <a:pt x="406781" y="343979"/>
                  </a:lnTo>
                  <a:lnTo>
                    <a:pt x="415201" y="345605"/>
                  </a:lnTo>
                  <a:lnTo>
                    <a:pt x="423621" y="343979"/>
                  </a:lnTo>
                  <a:lnTo>
                    <a:pt x="430491" y="339547"/>
                  </a:lnTo>
                  <a:lnTo>
                    <a:pt x="435114" y="332981"/>
                  </a:lnTo>
                  <a:lnTo>
                    <a:pt x="436816" y="324942"/>
                  </a:lnTo>
                  <a:close/>
                </a:path>
                <a:path w="489585" h="346075">
                  <a:moveTo>
                    <a:pt x="489445" y="159715"/>
                  </a:moveTo>
                  <a:lnTo>
                    <a:pt x="475018" y="89496"/>
                  </a:lnTo>
                  <a:lnTo>
                    <a:pt x="105232" y="159715"/>
                  </a:lnTo>
                  <a:lnTo>
                    <a:pt x="326529" y="159715"/>
                  </a:lnTo>
                  <a:lnTo>
                    <a:pt x="440436" y="138379"/>
                  </a:lnTo>
                  <a:lnTo>
                    <a:pt x="445465" y="159715"/>
                  </a:lnTo>
                  <a:lnTo>
                    <a:pt x="489445" y="159715"/>
                  </a:lnTo>
                  <a:close/>
                </a:path>
              </a:pathLst>
            </a:custGeom>
            <a:solidFill>
              <a:srgbClr val="3E5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2" name="object 82"/>
          <p:cNvGrpSpPr/>
          <p:nvPr/>
        </p:nvGrpSpPr>
        <p:grpSpPr>
          <a:xfrm>
            <a:off x="5294256" y="802665"/>
            <a:ext cx="797560" cy="771525"/>
            <a:chOff x="5294256" y="802665"/>
            <a:chExt cx="797560" cy="771525"/>
          </a:xfrm>
        </p:grpSpPr>
        <p:pic>
          <p:nvPicPr>
            <p:cNvPr id="83" name="object 8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294256" y="802665"/>
              <a:ext cx="797051" cy="771143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5424416" y="888355"/>
              <a:ext cx="501650" cy="566420"/>
            </a:xfrm>
            <a:custGeom>
              <a:avLst/>
              <a:gdLst/>
              <a:ahLst/>
              <a:cxnLst/>
              <a:rect l="l" t="t" r="r" b="b"/>
              <a:pathLst>
                <a:path w="501650" h="566419">
                  <a:moveTo>
                    <a:pt x="319847" y="565834"/>
                  </a:moveTo>
                  <a:lnTo>
                    <a:pt x="86944" y="565834"/>
                  </a:lnTo>
                  <a:lnTo>
                    <a:pt x="86944" y="388639"/>
                  </a:lnTo>
                  <a:lnTo>
                    <a:pt x="50093" y="354344"/>
                  </a:lnTo>
                  <a:lnTo>
                    <a:pt x="22715" y="313390"/>
                  </a:lnTo>
                  <a:lnTo>
                    <a:pt x="5706" y="267534"/>
                  </a:lnTo>
                  <a:lnTo>
                    <a:pt x="0" y="218815"/>
                  </a:lnTo>
                  <a:lnTo>
                    <a:pt x="35" y="217577"/>
                  </a:lnTo>
                  <a:lnTo>
                    <a:pt x="3266" y="172683"/>
                  </a:lnTo>
                  <a:lnTo>
                    <a:pt x="16555" y="129355"/>
                  </a:lnTo>
                  <a:lnTo>
                    <a:pt x="39029" y="89956"/>
                  </a:lnTo>
                  <a:lnTo>
                    <a:pt x="69885" y="55894"/>
                  </a:lnTo>
                  <a:lnTo>
                    <a:pt x="108318" y="28578"/>
                  </a:lnTo>
                  <a:lnTo>
                    <a:pt x="151945" y="9526"/>
                  </a:lnTo>
                  <a:lnTo>
                    <a:pt x="198013" y="0"/>
                  </a:lnTo>
                  <a:lnTo>
                    <a:pt x="244893" y="0"/>
                  </a:lnTo>
                  <a:lnTo>
                    <a:pt x="290961" y="9526"/>
                  </a:lnTo>
                  <a:lnTo>
                    <a:pt x="334588" y="28578"/>
                  </a:lnTo>
                  <a:lnTo>
                    <a:pt x="364968" y="50252"/>
                  </a:lnTo>
                  <a:lnTo>
                    <a:pt x="264791" y="50252"/>
                  </a:lnTo>
                  <a:lnTo>
                    <a:pt x="233430" y="73656"/>
                  </a:lnTo>
                  <a:lnTo>
                    <a:pt x="240881" y="82785"/>
                  </a:lnTo>
                  <a:lnTo>
                    <a:pt x="241262" y="82821"/>
                  </a:lnTo>
                  <a:lnTo>
                    <a:pt x="221136" y="82821"/>
                  </a:lnTo>
                  <a:lnTo>
                    <a:pt x="191522" y="104928"/>
                  </a:lnTo>
                  <a:lnTo>
                    <a:pt x="223701" y="144789"/>
                  </a:lnTo>
                  <a:lnTo>
                    <a:pt x="215591" y="150807"/>
                  </a:lnTo>
                  <a:lnTo>
                    <a:pt x="206970" y="150807"/>
                  </a:lnTo>
                  <a:lnTo>
                    <a:pt x="199021" y="152267"/>
                  </a:lnTo>
                  <a:lnTo>
                    <a:pt x="194097" y="158006"/>
                  </a:lnTo>
                  <a:lnTo>
                    <a:pt x="193766" y="160205"/>
                  </a:lnTo>
                  <a:lnTo>
                    <a:pt x="134004" y="160205"/>
                  </a:lnTo>
                  <a:lnTo>
                    <a:pt x="119279" y="178409"/>
                  </a:lnTo>
                  <a:lnTo>
                    <a:pt x="71996" y="178409"/>
                  </a:lnTo>
                  <a:lnTo>
                    <a:pt x="62257" y="179393"/>
                  </a:lnTo>
                  <a:lnTo>
                    <a:pt x="53667" y="185261"/>
                  </a:lnTo>
                  <a:lnTo>
                    <a:pt x="52355" y="186877"/>
                  </a:lnTo>
                  <a:lnTo>
                    <a:pt x="48594" y="196261"/>
                  </a:lnTo>
                  <a:lnTo>
                    <a:pt x="50105" y="205440"/>
                  </a:lnTo>
                  <a:lnTo>
                    <a:pt x="55991" y="212046"/>
                  </a:lnTo>
                  <a:lnTo>
                    <a:pt x="65356" y="213711"/>
                  </a:lnTo>
                  <a:lnTo>
                    <a:pt x="71902" y="214391"/>
                  </a:lnTo>
                  <a:lnTo>
                    <a:pt x="77702" y="217577"/>
                  </a:lnTo>
                  <a:lnTo>
                    <a:pt x="80956" y="222186"/>
                  </a:lnTo>
                  <a:lnTo>
                    <a:pt x="79861" y="227136"/>
                  </a:lnTo>
                  <a:lnTo>
                    <a:pt x="47033" y="267699"/>
                  </a:lnTo>
                  <a:lnTo>
                    <a:pt x="75306" y="288863"/>
                  </a:lnTo>
                  <a:lnTo>
                    <a:pt x="80453" y="289908"/>
                  </a:lnTo>
                  <a:lnTo>
                    <a:pt x="120537" y="289908"/>
                  </a:lnTo>
                  <a:lnTo>
                    <a:pt x="113507" y="293074"/>
                  </a:lnTo>
                  <a:lnTo>
                    <a:pt x="107340" y="295277"/>
                  </a:lnTo>
                  <a:lnTo>
                    <a:pt x="102539" y="299730"/>
                  </a:lnTo>
                  <a:lnTo>
                    <a:pt x="100566" y="304965"/>
                  </a:lnTo>
                  <a:lnTo>
                    <a:pt x="102886" y="309517"/>
                  </a:lnTo>
                  <a:lnTo>
                    <a:pt x="132846" y="331936"/>
                  </a:lnTo>
                  <a:lnTo>
                    <a:pt x="499762" y="331936"/>
                  </a:lnTo>
                  <a:lnTo>
                    <a:pt x="498449" y="339467"/>
                  </a:lnTo>
                  <a:lnTo>
                    <a:pt x="488854" y="350065"/>
                  </a:lnTo>
                  <a:lnTo>
                    <a:pt x="475362" y="354617"/>
                  </a:lnTo>
                  <a:lnTo>
                    <a:pt x="442925" y="354617"/>
                  </a:lnTo>
                  <a:lnTo>
                    <a:pt x="442925" y="397144"/>
                  </a:lnTo>
                  <a:lnTo>
                    <a:pt x="428593" y="443784"/>
                  </a:lnTo>
                  <a:lnTo>
                    <a:pt x="389542" y="475143"/>
                  </a:lnTo>
                  <a:lnTo>
                    <a:pt x="355962" y="481489"/>
                  </a:lnTo>
                  <a:lnTo>
                    <a:pt x="319847" y="481489"/>
                  </a:lnTo>
                  <a:lnTo>
                    <a:pt x="319847" y="565834"/>
                  </a:lnTo>
                  <a:close/>
                </a:path>
                <a:path w="501650" h="566419">
                  <a:moveTo>
                    <a:pt x="297102" y="90263"/>
                  </a:moveTo>
                  <a:lnTo>
                    <a:pt x="264791" y="50252"/>
                  </a:lnTo>
                  <a:lnTo>
                    <a:pt x="364968" y="50252"/>
                  </a:lnTo>
                  <a:lnTo>
                    <a:pt x="372951" y="55947"/>
                  </a:lnTo>
                  <a:lnTo>
                    <a:pt x="381835" y="65773"/>
                  </a:lnTo>
                  <a:lnTo>
                    <a:pt x="317620" y="65773"/>
                  </a:lnTo>
                  <a:lnTo>
                    <a:pt x="310711" y="69061"/>
                  </a:lnTo>
                  <a:lnTo>
                    <a:pt x="307318" y="76158"/>
                  </a:lnTo>
                  <a:lnTo>
                    <a:pt x="306610" y="83111"/>
                  </a:lnTo>
                  <a:lnTo>
                    <a:pt x="297102" y="90263"/>
                  </a:lnTo>
                  <a:close/>
                </a:path>
                <a:path w="501650" h="566419">
                  <a:moveTo>
                    <a:pt x="407206" y="96061"/>
                  </a:moveTo>
                  <a:lnTo>
                    <a:pt x="323392" y="96061"/>
                  </a:lnTo>
                  <a:lnTo>
                    <a:pt x="331345" y="94601"/>
                  </a:lnTo>
                  <a:lnTo>
                    <a:pt x="336271" y="88861"/>
                  </a:lnTo>
                  <a:lnTo>
                    <a:pt x="317620" y="65773"/>
                  </a:lnTo>
                  <a:lnTo>
                    <a:pt x="381835" y="65773"/>
                  </a:lnTo>
                  <a:lnTo>
                    <a:pt x="403763" y="90024"/>
                  </a:lnTo>
                  <a:lnTo>
                    <a:pt x="407206" y="96061"/>
                  </a:lnTo>
                  <a:close/>
                </a:path>
                <a:path w="501650" h="566419">
                  <a:moveTo>
                    <a:pt x="243144" y="112451"/>
                  </a:moveTo>
                  <a:lnTo>
                    <a:pt x="234884" y="111299"/>
                  </a:lnTo>
                  <a:lnTo>
                    <a:pt x="228912" y="106562"/>
                  </a:lnTo>
                  <a:lnTo>
                    <a:pt x="227393" y="98924"/>
                  </a:lnTo>
                  <a:lnTo>
                    <a:pt x="228506" y="91985"/>
                  </a:lnTo>
                  <a:lnTo>
                    <a:pt x="221136" y="82821"/>
                  </a:lnTo>
                  <a:lnTo>
                    <a:pt x="241262" y="82821"/>
                  </a:lnTo>
                  <a:lnTo>
                    <a:pt x="248111" y="83459"/>
                  </a:lnTo>
                  <a:lnTo>
                    <a:pt x="255489" y="86726"/>
                  </a:lnTo>
                  <a:lnTo>
                    <a:pt x="258910" y="93372"/>
                  </a:lnTo>
                  <a:lnTo>
                    <a:pt x="258154" y="101263"/>
                  </a:lnTo>
                  <a:lnTo>
                    <a:pt x="252998" y="108266"/>
                  </a:lnTo>
                  <a:lnTo>
                    <a:pt x="251524" y="109336"/>
                  </a:lnTo>
                  <a:lnTo>
                    <a:pt x="243144" y="112451"/>
                  </a:lnTo>
                  <a:close/>
                </a:path>
                <a:path w="501650" h="566419">
                  <a:moveTo>
                    <a:pt x="437245" y="165231"/>
                  </a:moveTo>
                  <a:lnTo>
                    <a:pt x="307642" y="165231"/>
                  </a:lnTo>
                  <a:lnTo>
                    <a:pt x="338826" y="141983"/>
                  </a:lnTo>
                  <a:lnTo>
                    <a:pt x="306662" y="102078"/>
                  </a:lnTo>
                  <a:lnTo>
                    <a:pt x="316221" y="94990"/>
                  </a:lnTo>
                  <a:lnTo>
                    <a:pt x="323392" y="96061"/>
                  </a:lnTo>
                  <a:lnTo>
                    <a:pt x="407206" y="96061"/>
                  </a:lnTo>
                  <a:lnTo>
                    <a:pt x="426227" y="129410"/>
                  </a:lnTo>
                  <a:lnTo>
                    <a:pt x="437245" y="165231"/>
                  </a:lnTo>
                  <a:close/>
                </a:path>
                <a:path w="501650" h="566419">
                  <a:moveTo>
                    <a:pt x="441310" y="196637"/>
                  </a:moveTo>
                  <a:lnTo>
                    <a:pt x="265601" y="196637"/>
                  </a:lnTo>
                  <a:lnTo>
                    <a:pt x="295348" y="174424"/>
                  </a:lnTo>
                  <a:lnTo>
                    <a:pt x="287911" y="165309"/>
                  </a:lnTo>
                  <a:lnTo>
                    <a:pt x="280681" y="164600"/>
                  </a:lnTo>
                  <a:lnTo>
                    <a:pt x="273314" y="161331"/>
                  </a:lnTo>
                  <a:lnTo>
                    <a:pt x="269894" y="154687"/>
                  </a:lnTo>
                  <a:lnTo>
                    <a:pt x="270651" y="146797"/>
                  </a:lnTo>
                  <a:lnTo>
                    <a:pt x="275817" y="139792"/>
                  </a:lnTo>
                  <a:lnTo>
                    <a:pt x="277239" y="138715"/>
                  </a:lnTo>
                  <a:lnTo>
                    <a:pt x="285627" y="135602"/>
                  </a:lnTo>
                  <a:lnTo>
                    <a:pt x="293891" y="136756"/>
                  </a:lnTo>
                  <a:lnTo>
                    <a:pt x="299863" y="141495"/>
                  </a:lnTo>
                  <a:lnTo>
                    <a:pt x="301377" y="149134"/>
                  </a:lnTo>
                  <a:lnTo>
                    <a:pt x="300271" y="156038"/>
                  </a:lnTo>
                  <a:lnTo>
                    <a:pt x="307642" y="165231"/>
                  </a:lnTo>
                  <a:lnTo>
                    <a:pt x="437245" y="165231"/>
                  </a:lnTo>
                  <a:lnTo>
                    <a:pt x="439537" y="172683"/>
                  </a:lnTo>
                  <a:lnTo>
                    <a:pt x="441310" y="196637"/>
                  </a:lnTo>
                  <a:close/>
                </a:path>
                <a:path w="501650" h="566419">
                  <a:moveTo>
                    <a:pt x="214149" y="151877"/>
                  </a:moveTo>
                  <a:lnTo>
                    <a:pt x="206970" y="150807"/>
                  </a:lnTo>
                  <a:lnTo>
                    <a:pt x="215591" y="150807"/>
                  </a:lnTo>
                  <a:lnTo>
                    <a:pt x="214149" y="151877"/>
                  </a:lnTo>
                  <a:close/>
                </a:path>
                <a:path w="501650" h="566419">
                  <a:moveTo>
                    <a:pt x="253063" y="181106"/>
                  </a:moveTo>
                  <a:lnTo>
                    <a:pt x="212769" y="181106"/>
                  </a:lnTo>
                  <a:lnTo>
                    <a:pt x="219680" y="177818"/>
                  </a:lnTo>
                  <a:lnTo>
                    <a:pt x="223074" y="170724"/>
                  </a:lnTo>
                  <a:lnTo>
                    <a:pt x="223598" y="165479"/>
                  </a:lnTo>
                  <a:lnTo>
                    <a:pt x="229140" y="160127"/>
                  </a:lnTo>
                  <a:lnTo>
                    <a:pt x="235199" y="160127"/>
                  </a:lnTo>
                  <a:lnTo>
                    <a:pt x="236584" y="160694"/>
                  </a:lnTo>
                  <a:lnTo>
                    <a:pt x="253063" y="181106"/>
                  </a:lnTo>
                  <a:close/>
                </a:path>
                <a:path w="501650" h="566419">
                  <a:moveTo>
                    <a:pt x="157598" y="231950"/>
                  </a:moveTo>
                  <a:lnTo>
                    <a:pt x="147838" y="228333"/>
                  </a:lnTo>
                  <a:lnTo>
                    <a:pt x="146150" y="227079"/>
                  </a:lnTo>
                  <a:lnTo>
                    <a:pt x="140045" y="218815"/>
                  </a:lnTo>
                  <a:lnTo>
                    <a:pt x="139021" y="209449"/>
                  </a:lnTo>
                  <a:lnTo>
                    <a:pt x="142897" y="201546"/>
                  </a:lnTo>
                  <a:lnTo>
                    <a:pt x="151493" y="197672"/>
                  </a:lnTo>
                  <a:lnTo>
                    <a:pt x="157658" y="195473"/>
                  </a:lnTo>
                  <a:lnTo>
                    <a:pt x="162456" y="191025"/>
                  </a:lnTo>
                  <a:lnTo>
                    <a:pt x="164427" y="185793"/>
                  </a:lnTo>
                  <a:lnTo>
                    <a:pt x="162114" y="181242"/>
                  </a:lnTo>
                  <a:lnTo>
                    <a:pt x="134004" y="160205"/>
                  </a:lnTo>
                  <a:lnTo>
                    <a:pt x="193766" y="160205"/>
                  </a:lnTo>
                  <a:lnTo>
                    <a:pt x="212769" y="181106"/>
                  </a:lnTo>
                  <a:lnTo>
                    <a:pt x="253063" y="181106"/>
                  </a:lnTo>
                  <a:lnTo>
                    <a:pt x="265601" y="196637"/>
                  </a:lnTo>
                  <a:lnTo>
                    <a:pt x="441310" y="196637"/>
                  </a:lnTo>
                  <a:lnTo>
                    <a:pt x="441620" y="200837"/>
                  </a:lnTo>
                  <a:lnTo>
                    <a:pt x="184550" y="200837"/>
                  </a:lnTo>
                  <a:lnTo>
                    <a:pt x="179757" y="203960"/>
                  </a:lnTo>
                  <a:lnTo>
                    <a:pt x="176448" y="209532"/>
                  </a:lnTo>
                  <a:lnTo>
                    <a:pt x="175742" y="215823"/>
                  </a:lnTo>
                  <a:lnTo>
                    <a:pt x="174017" y="224829"/>
                  </a:lnTo>
                  <a:lnTo>
                    <a:pt x="167146" y="230493"/>
                  </a:lnTo>
                  <a:lnTo>
                    <a:pt x="157598" y="231950"/>
                  </a:lnTo>
                  <a:close/>
                </a:path>
                <a:path w="501650" h="566419">
                  <a:moveTo>
                    <a:pt x="96605" y="202829"/>
                  </a:moveTo>
                  <a:lnTo>
                    <a:pt x="91164" y="200931"/>
                  </a:lnTo>
                  <a:lnTo>
                    <a:pt x="86532" y="196315"/>
                  </a:lnTo>
                  <a:lnTo>
                    <a:pt x="84239" y="190385"/>
                  </a:lnTo>
                  <a:lnTo>
                    <a:pt x="80213" y="182131"/>
                  </a:lnTo>
                  <a:lnTo>
                    <a:pt x="71996" y="178409"/>
                  </a:lnTo>
                  <a:lnTo>
                    <a:pt x="119279" y="178409"/>
                  </a:lnTo>
                  <a:lnTo>
                    <a:pt x="101323" y="200606"/>
                  </a:lnTo>
                  <a:lnTo>
                    <a:pt x="96605" y="202829"/>
                  </a:lnTo>
                  <a:close/>
                </a:path>
                <a:path w="501650" h="566419">
                  <a:moveTo>
                    <a:pt x="496968" y="313751"/>
                  </a:moveTo>
                  <a:lnTo>
                    <a:pt x="194852" y="313751"/>
                  </a:lnTo>
                  <a:lnTo>
                    <a:pt x="204590" y="312768"/>
                  </a:lnTo>
                  <a:lnTo>
                    <a:pt x="213183" y="306902"/>
                  </a:lnTo>
                  <a:lnTo>
                    <a:pt x="214488" y="305286"/>
                  </a:lnTo>
                  <a:lnTo>
                    <a:pt x="218256" y="295899"/>
                  </a:lnTo>
                  <a:lnTo>
                    <a:pt x="216748" y="286720"/>
                  </a:lnTo>
                  <a:lnTo>
                    <a:pt x="210857" y="280116"/>
                  </a:lnTo>
                  <a:lnTo>
                    <a:pt x="201479" y="278451"/>
                  </a:lnTo>
                  <a:lnTo>
                    <a:pt x="194939" y="277771"/>
                  </a:lnTo>
                  <a:lnTo>
                    <a:pt x="189149" y="274583"/>
                  </a:lnTo>
                  <a:lnTo>
                    <a:pt x="185904" y="269973"/>
                  </a:lnTo>
                  <a:lnTo>
                    <a:pt x="186996" y="265027"/>
                  </a:lnTo>
                  <a:lnTo>
                    <a:pt x="219839" y="224435"/>
                  </a:lnTo>
                  <a:lnTo>
                    <a:pt x="189709" y="201889"/>
                  </a:lnTo>
                  <a:lnTo>
                    <a:pt x="184550" y="200837"/>
                  </a:lnTo>
                  <a:lnTo>
                    <a:pt x="441620" y="200837"/>
                  </a:lnTo>
                  <a:lnTo>
                    <a:pt x="442854" y="217577"/>
                  </a:lnTo>
                  <a:lnTo>
                    <a:pt x="442925" y="221366"/>
                  </a:lnTo>
                  <a:lnTo>
                    <a:pt x="493788" y="305711"/>
                  </a:lnTo>
                  <a:lnTo>
                    <a:pt x="496968" y="313751"/>
                  </a:lnTo>
                  <a:close/>
                </a:path>
                <a:path w="501650" h="566419">
                  <a:moveTo>
                    <a:pt x="120537" y="289908"/>
                  </a:moveTo>
                  <a:lnTo>
                    <a:pt x="80453" y="289908"/>
                  </a:lnTo>
                  <a:lnTo>
                    <a:pt x="85247" y="286783"/>
                  </a:lnTo>
                  <a:lnTo>
                    <a:pt x="88562" y="281213"/>
                  </a:lnTo>
                  <a:lnTo>
                    <a:pt x="89273" y="274922"/>
                  </a:lnTo>
                  <a:lnTo>
                    <a:pt x="87718" y="265176"/>
                  </a:lnTo>
                  <a:lnTo>
                    <a:pt x="96164" y="258712"/>
                  </a:lnTo>
                  <a:lnTo>
                    <a:pt x="109460" y="258712"/>
                  </a:lnTo>
                  <a:lnTo>
                    <a:pt x="113573" y="259867"/>
                  </a:lnTo>
                  <a:lnTo>
                    <a:pt x="117155" y="262419"/>
                  </a:lnTo>
                  <a:lnTo>
                    <a:pt x="118835" y="263680"/>
                  </a:lnTo>
                  <a:lnTo>
                    <a:pt x="124952" y="271940"/>
                  </a:lnTo>
                  <a:lnTo>
                    <a:pt x="125980" y="281303"/>
                  </a:lnTo>
                  <a:lnTo>
                    <a:pt x="122103" y="289204"/>
                  </a:lnTo>
                  <a:lnTo>
                    <a:pt x="120537" y="289908"/>
                  </a:lnTo>
                  <a:close/>
                </a:path>
                <a:path w="501650" h="566419">
                  <a:moveTo>
                    <a:pt x="499762" y="331936"/>
                  </a:moveTo>
                  <a:lnTo>
                    <a:pt x="132846" y="331936"/>
                  </a:lnTo>
                  <a:lnTo>
                    <a:pt x="165519" y="291557"/>
                  </a:lnTo>
                  <a:lnTo>
                    <a:pt x="170243" y="289329"/>
                  </a:lnTo>
                  <a:lnTo>
                    <a:pt x="175688" y="291226"/>
                  </a:lnTo>
                  <a:lnTo>
                    <a:pt x="180324" y="295844"/>
                  </a:lnTo>
                  <a:lnTo>
                    <a:pt x="182618" y="301777"/>
                  </a:lnTo>
                  <a:lnTo>
                    <a:pt x="186639" y="310029"/>
                  </a:lnTo>
                  <a:lnTo>
                    <a:pt x="194852" y="313751"/>
                  </a:lnTo>
                  <a:lnTo>
                    <a:pt x="496968" y="313751"/>
                  </a:lnTo>
                  <a:lnTo>
                    <a:pt x="501107" y="324217"/>
                  </a:lnTo>
                  <a:lnTo>
                    <a:pt x="499762" y="331936"/>
                  </a:lnTo>
                  <a:close/>
                </a:path>
              </a:pathLst>
            </a:custGeom>
            <a:solidFill>
              <a:srgbClr val="2C20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5" name="object 85"/>
          <p:cNvGrpSpPr/>
          <p:nvPr/>
        </p:nvGrpSpPr>
        <p:grpSpPr>
          <a:xfrm>
            <a:off x="409651" y="763725"/>
            <a:ext cx="777240" cy="757555"/>
            <a:chOff x="376308" y="799617"/>
            <a:chExt cx="777240" cy="757555"/>
          </a:xfrm>
        </p:grpSpPr>
        <p:pic>
          <p:nvPicPr>
            <p:cNvPr id="86" name="object 8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76308" y="799617"/>
              <a:ext cx="777239" cy="757427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475127" y="896530"/>
              <a:ext cx="544830" cy="528320"/>
            </a:xfrm>
            <a:custGeom>
              <a:avLst/>
              <a:gdLst/>
              <a:ahLst/>
              <a:cxnLst/>
              <a:rect l="l" t="t" r="r" b="b"/>
              <a:pathLst>
                <a:path w="544830" h="528319">
                  <a:moveTo>
                    <a:pt x="444106" y="236118"/>
                  </a:moveTo>
                  <a:lnTo>
                    <a:pt x="441845" y="225336"/>
                  </a:lnTo>
                  <a:lnTo>
                    <a:pt x="435686" y="216509"/>
                  </a:lnTo>
                  <a:lnTo>
                    <a:pt x="426567" y="210540"/>
                  </a:lnTo>
                  <a:lnTo>
                    <a:pt x="415442" y="208343"/>
                  </a:lnTo>
                  <a:lnTo>
                    <a:pt x="329488" y="208343"/>
                  </a:lnTo>
                  <a:lnTo>
                    <a:pt x="329488" y="125006"/>
                  </a:lnTo>
                  <a:lnTo>
                    <a:pt x="327228" y="114223"/>
                  </a:lnTo>
                  <a:lnTo>
                    <a:pt x="321081" y="105384"/>
                  </a:lnTo>
                  <a:lnTo>
                    <a:pt x="311962" y="99415"/>
                  </a:lnTo>
                  <a:lnTo>
                    <a:pt x="300837" y="97218"/>
                  </a:lnTo>
                  <a:lnTo>
                    <a:pt x="243535" y="97218"/>
                  </a:lnTo>
                  <a:lnTo>
                    <a:pt x="232410" y="99415"/>
                  </a:lnTo>
                  <a:lnTo>
                    <a:pt x="223304" y="105384"/>
                  </a:lnTo>
                  <a:lnTo>
                    <a:pt x="217144" y="114223"/>
                  </a:lnTo>
                  <a:lnTo>
                    <a:pt x="214884" y="125006"/>
                  </a:lnTo>
                  <a:lnTo>
                    <a:pt x="214884" y="208343"/>
                  </a:lnTo>
                  <a:lnTo>
                    <a:pt x="128930" y="208343"/>
                  </a:lnTo>
                  <a:lnTo>
                    <a:pt x="117805" y="210540"/>
                  </a:lnTo>
                  <a:lnTo>
                    <a:pt x="108699" y="216509"/>
                  </a:lnTo>
                  <a:lnTo>
                    <a:pt x="102539" y="225336"/>
                  </a:lnTo>
                  <a:lnTo>
                    <a:pt x="100279" y="236118"/>
                  </a:lnTo>
                  <a:lnTo>
                    <a:pt x="100279" y="291680"/>
                  </a:lnTo>
                  <a:lnTo>
                    <a:pt x="102539" y="302463"/>
                  </a:lnTo>
                  <a:lnTo>
                    <a:pt x="108699" y="311302"/>
                  </a:lnTo>
                  <a:lnTo>
                    <a:pt x="117805" y="317271"/>
                  </a:lnTo>
                  <a:lnTo>
                    <a:pt x="128930" y="319455"/>
                  </a:lnTo>
                  <a:lnTo>
                    <a:pt x="214884" y="319455"/>
                  </a:lnTo>
                  <a:lnTo>
                    <a:pt x="214884" y="402805"/>
                  </a:lnTo>
                  <a:lnTo>
                    <a:pt x="217144" y="413588"/>
                  </a:lnTo>
                  <a:lnTo>
                    <a:pt x="223304" y="422414"/>
                  </a:lnTo>
                  <a:lnTo>
                    <a:pt x="232410" y="428383"/>
                  </a:lnTo>
                  <a:lnTo>
                    <a:pt x="243535" y="430580"/>
                  </a:lnTo>
                  <a:lnTo>
                    <a:pt x="300837" y="430580"/>
                  </a:lnTo>
                  <a:lnTo>
                    <a:pt x="311962" y="428383"/>
                  </a:lnTo>
                  <a:lnTo>
                    <a:pt x="321081" y="422414"/>
                  </a:lnTo>
                  <a:lnTo>
                    <a:pt x="327228" y="413588"/>
                  </a:lnTo>
                  <a:lnTo>
                    <a:pt x="329488" y="402805"/>
                  </a:lnTo>
                  <a:lnTo>
                    <a:pt x="329488" y="319455"/>
                  </a:lnTo>
                  <a:lnTo>
                    <a:pt x="415442" y="319455"/>
                  </a:lnTo>
                  <a:lnTo>
                    <a:pt x="426567" y="317271"/>
                  </a:lnTo>
                  <a:lnTo>
                    <a:pt x="435686" y="311302"/>
                  </a:lnTo>
                  <a:lnTo>
                    <a:pt x="441845" y="302463"/>
                  </a:lnTo>
                  <a:lnTo>
                    <a:pt x="444106" y="291680"/>
                  </a:lnTo>
                  <a:lnTo>
                    <a:pt x="444106" y="236118"/>
                  </a:lnTo>
                  <a:close/>
                </a:path>
                <a:path w="544830" h="528319">
                  <a:moveTo>
                    <a:pt x="544385" y="263906"/>
                  </a:moveTo>
                  <a:lnTo>
                    <a:pt x="540004" y="216433"/>
                  </a:lnTo>
                  <a:lnTo>
                    <a:pt x="527367" y="171780"/>
                  </a:lnTo>
                  <a:lnTo>
                    <a:pt x="507250" y="130657"/>
                  </a:lnTo>
                  <a:lnTo>
                    <a:pt x="501408" y="122643"/>
                  </a:lnTo>
                  <a:lnTo>
                    <a:pt x="501408" y="263906"/>
                  </a:lnTo>
                  <a:lnTo>
                    <a:pt x="496747" y="308737"/>
                  </a:lnTo>
                  <a:lnTo>
                    <a:pt x="483412" y="350481"/>
                  </a:lnTo>
                  <a:lnTo>
                    <a:pt x="462305" y="388239"/>
                  </a:lnTo>
                  <a:lnTo>
                    <a:pt x="434340" y="421119"/>
                  </a:lnTo>
                  <a:lnTo>
                    <a:pt x="400431" y="448233"/>
                  </a:lnTo>
                  <a:lnTo>
                    <a:pt x="361492" y="468693"/>
                  </a:lnTo>
                  <a:lnTo>
                    <a:pt x="318439" y="481634"/>
                  </a:lnTo>
                  <a:lnTo>
                    <a:pt x="272186" y="486143"/>
                  </a:lnTo>
                  <a:lnTo>
                    <a:pt x="225933" y="481634"/>
                  </a:lnTo>
                  <a:lnTo>
                    <a:pt x="182880" y="468693"/>
                  </a:lnTo>
                  <a:lnTo>
                    <a:pt x="143941" y="448233"/>
                  </a:lnTo>
                  <a:lnTo>
                    <a:pt x="110032" y="421119"/>
                  </a:lnTo>
                  <a:lnTo>
                    <a:pt x="82067" y="388239"/>
                  </a:lnTo>
                  <a:lnTo>
                    <a:pt x="60960" y="350481"/>
                  </a:lnTo>
                  <a:lnTo>
                    <a:pt x="47625" y="308737"/>
                  </a:lnTo>
                  <a:lnTo>
                    <a:pt x="42976" y="263906"/>
                  </a:lnTo>
                  <a:lnTo>
                    <a:pt x="47625" y="219062"/>
                  </a:lnTo>
                  <a:lnTo>
                    <a:pt x="60960" y="177317"/>
                  </a:lnTo>
                  <a:lnTo>
                    <a:pt x="82067" y="139560"/>
                  </a:lnTo>
                  <a:lnTo>
                    <a:pt x="110032" y="106692"/>
                  </a:lnTo>
                  <a:lnTo>
                    <a:pt x="143941" y="79565"/>
                  </a:lnTo>
                  <a:lnTo>
                    <a:pt x="182880" y="59105"/>
                  </a:lnTo>
                  <a:lnTo>
                    <a:pt x="225933" y="46177"/>
                  </a:lnTo>
                  <a:lnTo>
                    <a:pt x="272186" y="41668"/>
                  </a:lnTo>
                  <a:lnTo>
                    <a:pt x="318439" y="46177"/>
                  </a:lnTo>
                  <a:lnTo>
                    <a:pt x="361492" y="59105"/>
                  </a:lnTo>
                  <a:lnTo>
                    <a:pt x="400431" y="79565"/>
                  </a:lnTo>
                  <a:lnTo>
                    <a:pt x="434340" y="106692"/>
                  </a:lnTo>
                  <a:lnTo>
                    <a:pt x="462305" y="139560"/>
                  </a:lnTo>
                  <a:lnTo>
                    <a:pt x="483412" y="177317"/>
                  </a:lnTo>
                  <a:lnTo>
                    <a:pt x="496747" y="219062"/>
                  </a:lnTo>
                  <a:lnTo>
                    <a:pt x="501408" y="263906"/>
                  </a:lnTo>
                  <a:lnTo>
                    <a:pt x="501408" y="122643"/>
                  </a:lnTo>
                  <a:lnTo>
                    <a:pt x="480402" y="93827"/>
                  </a:lnTo>
                  <a:lnTo>
                    <a:pt x="447598" y="62026"/>
                  </a:lnTo>
                  <a:lnTo>
                    <a:pt x="417868" y="41668"/>
                  </a:lnTo>
                  <a:lnTo>
                    <a:pt x="409613" y="36004"/>
                  </a:lnTo>
                  <a:lnTo>
                    <a:pt x="367207" y="16497"/>
                  </a:lnTo>
                  <a:lnTo>
                    <a:pt x="321144" y="4241"/>
                  </a:lnTo>
                  <a:lnTo>
                    <a:pt x="272186" y="0"/>
                  </a:lnTo>
                  <a:lnTo>
                    <a:pt x="223240" y="4241"/>
                  </a:lnTo>
                  <a:lnTo>
                    <a:pt x="177177" y="16497"/>
                  </a:lnTo>
                  <a:lnTo>
                    <a:pt x="134759" y="36004"/>
                  </a:lnTo>
                  <a:lnTo>
                    <a:pt x="96774" y="62026"/>
                  </a:lnTo>
                  <a:lnTo>
                    <a:pt x="63982" y="93827"/>
                  </a:lnTo>
                  <a:lnTo>
                    <a:pt x="37134" y="130657"/>
                  </a:lnTo>
                  <a:lnTo>
                    <a:pt x="17018" y="171780"/>
                  </a:lnTo>
                  <a:lnTo>
                    <a:pt x="4381" y="216433"/>
                  </a:lnTo>
                  <a:lnTo>
                    <a:pt x="0" y="263906"/>
                  </a:lnTo>
                  <a:lnTo>
                    <a:pt x="4381" y="311365"/>
                  </a:lnTo>
                  <a:lnTo>
                    <a:pt x="17018" y="356031"/>
                  </a:lnTo>
                  <a:lnTo>
                    <a:pt x="37134" y="397141"/>
                  </a:lnTo>
                  <a:lnTo>
                    <a:pt x="63982" y="433971"/>
                  </a:lnTo>
                  <a:lnTo>
                    <a:pt x="96774" y="465772"/>
                  </a:lnTo>
                  <a:lnTo>
                    <a:pt x="134759" y="491794"/>
                  </a:lnTo>
                  <a:lnTo>
                    <a:pt x="177177" y="511302"/>
                  </a:lnTo>
                  <a:lnTo>
                    <a:pt x="223240" y="523557"/>
                  </a:lnTo>
                  <a:lnTo>
                    <a:pt x="272186" y="527812"/>
                  </a:lnTo>
                  <a:lnTo>
                    <a:pt x="321144" y="523557"/>
                  </a:lnTo>
                  <a:lnTo>
                    <a:pt x="367207" y="511302"/>
                  </a:lnTo>
                  <a:lnTo>
                    <a:pt x="409613" y="491794"/>
                  </a:lnTo>
                  <a:lnTo>
                    <a:pt x="447598" y="465772"/>
                  </a:lnTo>
                  <a:lnTo>
                    <a:pt x="480402" y="433971"/>
                  </a:lnTo>
                  <a:lnTo>
                    <a:pt x="507250" y="397141"/>
                  </a:lnTo>
                  <a:lnTo>
                    <a:pt x="527367" y="356031"/>
                  </a:lnTo>
                  <a:lnTo>
                    <a:pt x="540004" y="311365"/>
                  </a:lnTo>
                  <a:lnTo>
                    <a:pt x="544385" y="263906"/>
                  </a:lnTo>
                  <a:close/>
                </a:path>
              </a:pathLst>
            </a:custGeom>
            <a:solidFill>
              <a:srgbClr val="821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8" name="object 88"/>
          <p:cNvGrpSpPr/>
          <p:nvPr/>
        </p:nvGrpSpPr>
        <p:grpSpPr>
          <a:xfrm>
            <a:off x="4027812" y="787424"/>
            <a:ext cx="810895" cy="786765"/>
            <a:chOff x="4027812" y="787424"/>
            <a:chExt cx="810895" cy="786765"/>
          </a:xfrm>
        </p:grpSpPr>
        <p:pic>
          <p:nvPicPr>
            <p:cNvPr id="89" name="object 8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027812" y="787424"/>
              <a:ext cx="810767" cy="786383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4371876" y="872570"/>
              <a:ext cx="374015" cy="470534"/>
            </a:xfrm>
            <a:custGeom>
              <a:avLst/>
              <a:gdLst/>
              <a:ahLst/>
              <a:cxnLst/>
              <a:rect l="l" t="t" r="r" b="b"/>
              <a:pathLst>
                <a:path w="374014" h="470534">
                  <a:moveTo>
                    <a:pt x="327097" y="469980"/>
                  </a:moveTo>
                  <a:lnTo>
                    <a:pt x="176726" y="454866"/>
                  </a:lnTo>
                  <a:lnTo>
                    <a:pt x="167093" y="410105"/>
                  </a:lnTo>
                  <a:lnTo>
                    <a:pt x="286984" y="422155"/>
                  </a:lnTo>
                  <a:lnTo>
                    <a:pt x="324157" y="75563"/>
                  </a:lnTo>
                  <a:lnTo>
                    <a:pt x="48065" y="47824"/>
                  </a:lnTo>
                  <a:lnTo>
                    <a:pt x="46250" y="64673"/>
                  </a:lnTo>
                  <a:lnTo>
                    <a:pt x="0" y="73995"/>
                  </a:lnTo>
                  <a:lnTo>
                    <a:pt x="7944" y="0"/>
                  </a:lnTo>
                  <a:lnTo>
                    <a:pt x="373580" y="36739"/>
                  </a:lnTo>
                  <a:lnTo>
                    <a:pt x="327097" y="469980"/>
                  </a:lnTo>
                  <a:close/>
                </a:path>
              </a:pathLst>
            </a:custGeom>
            <a:solidFill>
              <a:srgbClr val="1033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1" name="object 9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466735" y="946990"/>
              <a:ext cx="204589" cy="248046"/>
            </a:xfrm>
            <a:prstGeom prst="rect">
              <a:avLst/>
            </a:prstGeom>
          </p:spPr>
        </p:pic>
        <p:sp>
          <p:nvSpPr>
            <p:cNvPr id="92" name="object 92"/>
            <p:cNvSpPr/>
            <p:nvPr/>
          </p:nvSpPr>
          <p:spPr>
            <a:xfrm>
              <a:off x="4085369" y="954036"/>
              <a:ext cx="452120" cy="499109"/>
            </a:xfrm>
            <a:custGeom>
              <a:avLst/>
              <a:gdLst/>
              <a:ahLst/>
              <a:cxnLst/>
              <a:rect l="l" t="t" r="r" b="b"/>
              <a:pathLst>
                <a:path w="452120" h="499109">
                  <a:moveTo>
                    <a:pt x="355714" y="301155"/>
                  </a:moveTo>
                  <a:lnTo>
                    <a:pt x="329095" y="177431"/>
                  </a:lnTo>
                  <a:lnTo>
                    <a:pt x="329095" y="284276"/>
                  </a:lnTo>
                  <a:lnTo>
                    <a:pt x="145491" y="321259"/>
                  </a:lnTo>
                  <a:lnTo>
                    <a:pt x="106489" y="140030"/>
                  </a:lnTo>
                  <a:lnTo>
                    <a:pt x="290080" y="103047"/>
                  </a:lnTo>
                  <a:lnTo>
                    <a:pt x="329095" y="284276"/>
                  </a:lnTo>
                  <a:lnTo>
                    <a:pt x="329095" y="177431"/>
                  </a:lnTo>
                  <a:lnTo>
                    <a:pt x="313093" y="103047"/>
                  </a:lnTo>
                  <a:lnTo>
                    <a:pt x="307543" y="77279"/>
                  </a:lnTo>
                  <a:lnTo>
                    <a:pt x="79870" y="123139"/>
                  </a:lnTo>
                  <a:lnTo>
                    <a:pt x="128028" y="347014"/>
                  </a:lnTo>
                  <a:lnTo>
                    <a:pt x="255930" y="321259"/>
                  </a:lnTo>
                  <a:lnTo>
                    <a:pt x="355714" y="301155"/>
                  </a:lnTo>
                  <a:close/>
                </a:path>
                <a:path w="452120" h="499109">
                  <a:moveTo>
                    <a:pt x="451637" y="426415"/>
                  </a:moveTo>
                  <a:lnTo>
                    <a:pt x="398386" y="178917"/>
                  </a:lnTo>
                  <a:lnTo>
                    <a:pt x="398386" y="392658"/>
                  </a:lnTo>
                  <a:lnTo>
                    <a:pt x="126631" y="447395"/>
                  </a:lnTo>
                  <a:lnTo>
                    <a:pt x="53251" y="106260"/>
                  </a:lnTo>
                  <a:lnTo>
                    <a:pt x="324993" y="51523"/>
                  </a:lnTo>
                  <a:lnTo>
                    <a:pt x="398386" y="392658"/>
                  </a:lnTo>
                  <a:lnTo>
                    <a:pt x="398386" y="178917"/>
                  </a:lnTo>
                  <a:lnTo>
                    <a:pt x="370979" y="51523"/>
                  </a:lnTo>
                  <a:lnTo>
                    <a:pt x="359892" y="0"/>
                  </a:lnTo>
                  <a:lnTo>
                    <a:pt x="0" y="72491"/>
                  </a:lnTo>
                  <a:lnTo>
                    <a:pt x="91744" y="498919"/>
                  </a:lnTo>
                  <a:lnTo>
                    <a:pt x="347484" y="447395"/>
                  </a:lnTo>
                  <a:lnTo>
                    <a:pt x="451637" y="426415"/>
                  </a:lnTo>
                  <a:close/>
                </a:path>
              </a:pathLst>
            </a:custGeom>
            <a:solidFill>
              <a:srgbClr val="1033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3" name="object 9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225065" y="1093988"/>
              <a:ext cx="145779" cy="144389"/>
            </a:xfrm>
            <a:prstGeom prst="rect">
              <a:avLst/>
            </a:prstGeom>
          </p:spPr>
        </p:pic>
      </p:grpSp>
      <p:grpSp>
        <p:nvGrpSpPr>
          <p:cNvPr id="94" name="object 94"/>
          <p:cNvGrpSpPr/>
          <p:nvPr/>
        </p:nvGrpSpPr>
        <p:grpSpPr>
          <a:xfrm>
            <a:off x="7758564" y="857529"/>
            <a:ext cx="680085" cy="643255"/>
            <a:chOff x="7758564" y="857529"/>
            <a:chExt cx="680085" cy="643255"/>
          </a:xfrm>
        </p:grpSpPr>
        <p:sp>
          <p:nvSpPr>
            <p:cNvPr id="95" name="object 95"/>
            <p:cNvSpPr/>
            <p:nvPr/>
          </p:nvSpPr>
          <p:spPr>
            <a:xfrm>
              <a:off x="7765956" y="988719"/>
              <a:ext cx="670560" cy="348615"/>
            </a:xfrm>
            <a:custGeom>
              <a:avLst/>
              <a:gdLst/>
              <a:ahLst/>
              <a:cxnLst/>
              <a:rect l="l" t="t" r="r" b="b"/>
              <a:pathLst>
                <a:path w="670559" h="348615">
                  <a:moveTo>
                    <a:pt x="30480" y="145199"/>
                  </a:moveTo>
                  <a:lnTo>
                    <a:pt x="18643" y="147485"/>
                  </a:lnTo>
                  <a:lnTo>
                    <a:pt x="8953" y="153720"/>
                  </a:lnTo>
                  <a:lnTo>
                    <a:pt x="2400" y="162953"/>
                  </a:lnTo>
                  <a:lnTo>
                    <a:pt x="0" y="174231"/>
                  </a:lnTo>
                  <a:lnTo>
                    <a:pt x="2400" y="185508"/>
                  </a:lnTo>
                  <a:lnTo>
                    <a:pt x="8953" y="194741"/>
                  </a:lnTo>
                  <a:lnTo>
                    <a:pt x="18643" y="200977"/>
                  </a:lnTo>
                  <a:lnTo>
                    <a:pt x="30480" y="203276"/>
                  </a:lnTo>
                  <a:lnTo>
                    <a:pt x="30480" y="145199"/>
                  </a:lnTo>
                  <a:close/>
                </a:path>
                <a:path w="670559" h="348615">
                  <a:moveTo>
                    <a:pt x="114287" y="94373"/>
                  </a:moveTo>
                  <a:lnTo>
                    <a:pt x="111887" y="83096"/>
                  </a:lnTo>
                  <a:lnTo>
                    <a:pt x="105333" y="73863"/>
                  </a:lnTo>
                  <a:lnTo>
                    <a:pt x="95643" y="67627"/>
                  </a:lnTo>
                  <a:lnTo>
                    <a:pt x="83807" y="65341"/>
                  </a:lnTo>
                  <a:lnTo>
                    <a:pt x="76187" y="65341"/>
                  </a:lnTo>
                  <a:lnTo>
                    <a:pt x="64363" y="67627"/>
                  </a:lnTo>
                  <a:lnTo>
                    <a:pt x="54660" y="73863"/>
                  </a:lnTo>
                  <a:lnTo>
                    <a:pt x="48120" y="83096"/>
                  </a:lnTo>
                  <a:lnTo>
                    <a:pt x="45707" y="94373"/>
                  </a:lnTo>
                  <a:lnTo>
                    <a:pt x="45707" y="254088"/>
                  </a:lnTo>
                  <a:lnTo>
                    <a:pt x="48120" y="265353"/>
                  </a:lnTo>
                  <a:lnTo>
                    <a:pt x="54660" y="274586"/>
                  </a:lnTo>
                  <a:lnTo>
                    <a:pt x="64363" y="280835"/>
                  </a:lnTo>
                  <a:lnTo>
                    <a:pt x="76187" y="283121"/>
                  </a:lnTo>
                  <a:lnTo>
                    <a:pt x="83807" y="283121"/>
                  </a:lnTo>
                  <a:lnTo>
                    <a:pt x="95643" y="280835"/>
                  </a:lnTo>
                  <a:lnTo>
                    <a:pt x="105333" y="274586"/>
                  </a:lnTo>
                  <a:lnTo>
                    <a:pt x="111887" y="265353"/>
                  </a:lnTo>
                  <a:lnTo>
                    <a:pt x="114287" y="254088"/>
                  </a:lnTo>
                  <a:lnTo>
                    <a:pt x="114287" y="94373"/>
                  </a:lnTo>
                  <a:close/>
                </a:path>
                <a:path w="670559" h="348615">
                  <a:moveTo>
                    <a:pt x="541007" y="29044"/>
                  </a:moveTo>
                  <a:lnTo>
                    <a:pt x="538594" y="17767"/>
                  </a:lnTo>
                  <a:lnTo>
                    <a:pt x="532053" y="8534"/>
                  </a:lnTo>
                  <a:lnTo>
                    <a:pt x="522363" y="2298"/>
                  </a:lnTo>
                  <a:lnTo>
                    <a:pt x="510527" y="0"/>
                  </a:lnTo>
                  <a:lnTo>
                    <a:pt x="495287" y="0"/>
                  </a:lnTo>
                  <a:lnTo>
                    <a:pt x="483450" y="2298"/>
                  </a:lnTo>
                  <a:lnTo>
                    <a:pt x="473760" y="8534"/>
                  </a:lnTo>
                  <a:lnTo>
                    <a:pt x="467207" y="17767"/>
                  </a:lnTo>
                  <a:lnTo>
                    <a:pt x="464807" y="29044"/>
                  </a:lnTo>
                  <a:lnTo>
                    <a:pt x="464807" y="130670"/>
                  </a:lnTo>
                  <a:lnTo>
                    <a:pt x="205727" y="130670"/>
                  </a:lnTo>
                  <a:lnTo>
                    <a:pt x="205727" y="29044"/>
                  </a:lnTo>
                  <a:lnTo>
                    <a:pt x="203327" y="17767"/>
                  </a:lnTo>
                  <a:lnTo>
                    <a:pt x="196773" y="8534"/>
                  </a:lnTo>
                  <a:lnTo>
                    <a:pt x="187083" y="2298"/>
                  </a:lnTo>
                  <a:lnTo>
                    <a:pt x="175260" y="0"/>
                  </a:lnTo>
                  <a:lnTo>
                    <a:pt x="160020" y="0"/>
                  </a:lnTo>
                  <a:lnTo>
                    <a:pt x="148183" y="2298"/>
                  </a:lnTo>
                  <a:lnTo>
                    <a:pt x="138480" y="8534"/>
                  </a:lnTo>
                  <a:lnTo>
                    <a:pt x="131940" y="17767"/>
                  </a:lnTo>
                  <a:lnTo>
                    <a:pt x="129527" y="29044"/>
                  </a:lnTo>
                  <a:lnTo>
                    <a:pt x="129527" y="319417"/>
                  </a:lnTo>
                  <a:lnTo>
                    <a:pt x="131940" y="330695"/>
                  </a:lnTo>
                  <a:lnTo>
                    <a:pt x="138480" y="339928"/>
                  </a:lnTo>
                  <a:lnTo>
                    <a:pt x="148183" y="346163"/>
                  </a:lnTo>
                  <a:lnTo>
                    <a:pt x="160020" y="348449"/>
                  </a:lnTo>
                  <a:lnTo>
                    <a:pt x="175260" y="348449"/>
                  </a:lnTo>
                  <a:lnTo>
                    <a:pt x="187083" y="346163"/>
                  </a:lnTo>
                  <a:lnTo>
                    <a:pt x="196773" y="339928"/>
                  </a:lnTo>
                  <a:lnTo>
                    <a:pt x="203327" y="330695"/>
                  </a:lnTo>
                  <a:lnTo>
                    <a:pt x="205727" y="319417"/>
                  </a:lnTo>
                  <a:lnTo>
                    <a:pt x="205727" y="217779"/>
                  </a:lnTo>
                  <a:lnTo>
                    <a:pt x="464807" y="217779"/>
                  </a:lnTo>
                  <a:lnTo>
                    <a:pt x="464807" y="319417"/>
                  </a:lnTo>
                  <a:lnTo>
                    <a:pt x="467207" y="330695"/>
                  </a:lnTo>
                  <a:lnTo>
                    <a:pt x="473760" y="339928"/>
                  </a:lnTo>
                  <a:lnTo>
                    <a:pt x="483450" y="346163"/>
                  </a:lnTo>
                  <a:lnTo>
                    <a:pt x="495287" y="348449"/>
                  </a:lnTo>
                  <a:lnTo>
                    <a:pt x="510527" y="348449"/>
                  </a:lnTo>
                  <a:lnTo>
                    <a:pt x="522363" y="346163"/>
                  </a:lnTo>
                  <a:lnTo>
                    <a:pt x="532053" y="339928"/>
                  </a:lnTo>
                  <a:lnTo>
                    <a:pt x="538594" y="330695"/>
                  </a:lnTo>
                  <a:lnTo>
                    <a:pt x="541007" y="319417"/>
                  </a:lnTo>
                  <a:lnTo>
                    <a:pt x="541007" y="217779"/>
                  </a:lnTo>
                  <a:lnTo>
                    <a:pt x="541007" y="130670"/>
                  </a:lnTo>
                  <a:lnTo>
                    <a:pt x="541007" y="29044"/>
                  </a:lnTo>
                  <a:close/>
                </a:path>
                <a:path w="670559" h="348615">
                  <a:moveTo>
                    <a:pt x="624827" y="94373"/>
                  </a:moveTo>
                  <a:lnTo>
                    <a:pt x="622427" y="83096"/>
                  </a:lnTo>
                  <a:lnTo>
                    <a:pt x="615873" y="73863"/>
                  </a:lnTo>
                  <a:lnTo>
                    <a:pt x="606183" y="67627"/>
                  </a:lnTo>
                  <a:lnTo>
                    <a:pt x="594347" y="65341"/>
                  </a:lnTo>
                  <a:lnTo>
                    <a:pt x="586727" y="65341"/>
                  </a:lnTo>
                  <a:lnTo>
                    <a:pt x="574890" y="67627"/>
                  </a:lnTo>
                  <a:lnTo>
                    <a:pt x="565200" y="73863"/>
                  </a:lnTo>
                  <a:lnTo>
                    <a:pt x="558647" y="83096"/>
                  </a:lnTo>
                  <a:lnTo>
                    <a:pt x="556247" y="94373"/>
                  </a:lnTo>
                  <a:lnTo>
                    <a:pt x="556247" y="254088"/>
                  </a:lnTo>
                  <a:lnTo>
                    <a:pt x="558647" y="265353"/>
                  </a:lnTo>
                  <a:lnTo>
                    <a:pt x="565200" y="274586"/>
                  </a:lnTo>
                  <a:lnTo>
                    <a:pt x="574890" y="280835"/>
                  </a:lnTo>
                  <a:lnTo>
                    <a:pt x="586727" y="283121"/>
                  </a:lnTo>
                  <a:lnTo>
                    <a:pt x="594347" y="283121"/>
                  </a:lnTo>
                  <a:lnTo>
                    <a:pt x="606183" y="280835"/>
                  </a:lnTo>
                  <a:lnTo>
                    <a:pt x="615873" y="274586"/>
                  </a:lnTo>
                  <a:lnTo>
                    <a:pt x="622427" y="265353"/>
                  </a:lnTo>
                  <a:lnTo>
                    <a:pt x="624827" y="254088"/>
                  </a:lnTo>
                  <a:lnTo>
                    <a:pt x="624827" y="94373"/>
                  </a:lnTo>
                  <a:close/>
                </a:path>
                <a:path w="670559" h="348615">
                  <a:moveTo>
                    <a:pt x="670547" y="174231"/>
                  </a:moveTo>
                  <a:lnTo>
                    <a:pt x="668134" y="162953"/>
                  </a:lnTo>
                  <a:lnTo>
                    <a:pt x="661593" y="153720"/>
                  </a:lnTo>
                  <a:lnTo>
                    <a:pt x="651903" y="147485"/>
                  </a:lnTo>
                  <a:lnTo>
                    <a:pt x="640067" y="145199"/>
                  </a:lnTo>
                  <a:lnTo>
                    <a:pt x="640067" y="203263"/>
                  </a:lnTo>
                  <a:lnTo>
                    <a:pt x="651903" y="200977"/>
                  </a:lnTo>
                  <a:lnTo>
                    <a:pt x="661593" y="194741"/>
                  </a:lnTo>
                  <a:lnTo>
                    <a:pt x="668134" y="185508"/>
                  </a:lnTo>
                  <a:lnTo>
                    <a:pt x="670547" y="174231"/>
                  </a:lnTo>
                  <a:close/>
                </a:path>
              </a:pathLst>
            </a:custGeom>
            <a:solidFill>
              <a:srgbClr val="F4D2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758564" y="857529"/>
              <a:ext cx="679703" cy="643127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8034031" y="894621"/>
              <a:ext cx="98496" cy="92567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7889451" y="1004016"/>
              <a:ext cx="387985" cy="422909"/>
            </a:xfrm>
            <a:custGeom>
              <a:avLst/>
              <a:gdLst/>
              <a:ahLst/>
              <a:cxnLst/>
              <a:rect l="l" t="t" r="r" b="b"/>
              <a:pathLst>
                <a:path w="387984" h="422909">
                  <a:moveTo>
                    <a:pt x="178446" y="387405"/>
                  </a:moveTo>
                  <a:lnTo>
                    <a:pt x="138800" y="378750"/>
                  </a:lnTo>
                  <a:lnTo>
                    <a:pt x="104115" y="360509"/>
                  </a:lnTo>
                  <a:lnTo>
                    <a:pt x="74772" y="333222"/>
                  </a:lnTo>
                  <a:lnTo>
                    <a:pt x="51152" y="297428"/>
                  </a:lnTo>
                  <a:lnTo>
                    <a:pt x="33638" y="253668"/>
                  </a:lnTo>
                  <a:lnTo>
                    <a:pt x="22610" y="202483"/>
                  </a:lnTo>
                  <a:lnTo>
                    <a:pt x="18450" y="144411"/>
                  </a:lnTo>
                  <a:lnTo>
                    <a:pt x="11555" y="142750"/>
                  </a:lnTo>
                  <a:lnTo>
                    <a:pt x="5762" y="138359"/>
                  </a:lnTo>
                  <a:lnTo>
                    <a:pt x="2574" y="132383"/>
                  </a:lnTo>
                  <a:lnTo>
                    <a:pt x="0" y="123518"/>
                  </a:lnTo>
                  <a:lnTo>
                    <a:pt x="1202" y="114719"/>
                  </a:lnTo>
                  <a:lnTo>
                    <a:pt x="5829" y="106987"/>
                  </a:lnTo>
                  <a:lnTo>
                    <a:pt x="13525" y="101321"/>
                  </a:lnTo>
                  <a:lnTo>
                    <a:pt x="70376" y="74609"/>
                  </a:lnTo>
                  <a:lnTo>
                    <a:pt x="125719" y="11004"/>
                  </a:lnTo>
                  <a:lnTo>
                    <a:pt x="170844" y="1078"/>
                  </a:lnTo>
                  <a:lnTo>
                    <a:pt x="193793" y="0"/>
                  </a:lnTo>
                  <a:lnTo>
                    <a:pt x="216743" y="1098"/>
                  </a:lnTo>
                  <a:lnTo>
                    <a:pt x="257348" y="8308"/>
                  </a:lnTo>
                  <a:lnTo>
                    <a:pt x="315939" y="73065"/>
                  </a:lnTo>
                  <a:lnTo>
                    <a:pt x="135311" y="73065"/>
                  </a:lnTo>
                  <a:lnTo>
                    <a:pt x="102939" y="110271"/>
                  </a:lnTo>
                  <a:lnTo>
                    <a:pt x="100190" y="112331"/>
                  </a:lnTo>
                  <a:lnTo>
                    <a:pt x="43007" y="139227"/>
                  </a:lnTo>
                  <a:lnTo>
                    <a:pt x="47208" y="200994"/>
                  </a:lnTo>
                  <a:lnTo>
                    <a:pt x="59461" y="253995"/>
                  </a:lnTo>
                  <a:lnTo>
                    <a:pt x="79238" y="297597"/>
                  </a:lnTo>
                  <a:lnTo>
                    <a:pt x="106013" y="331014"/>
                  </a:lnTo>
                  <a:lnTo>
                    <a:pt x="139258" y="353461"/>
                  </a:lnTo>
                  <a:lnTo>
                    <a:pt x="178446" y="364154"/>
                  </a:lnTo>
                  <a:lnTo>
                    <a:pt x="178446" y="387405"/>
                  </a:lnTo>
                  <a:close/>
                </a:path>
                <a:path w="387984" h="422909">
                  <a:moveTo>
                    <a:pt x="159941" y="312941"/>
                  </a:moveTo>
                  <a:lnTo>
                    <a:pt x="150353" y="311122"/>
                  </a:lnTo>
                  <a:lnTo>
                    <a:pt x="142524" y="306163"/>
                  </a:lnTo>
                  <a:lnTo>
                    <a:pt x="137246" y="298807"/>
                  </a:lnTo>
                  <a:lnTo>
                    <a:pt x="135311" y="289799"/>
                  </a:lnTo>
                  <a:lnTo>
                    <a:pt x="135311" y="73065"/>
                  </a:lnTo>
                  <a:lnTo>
                    <a:pt x="252313" y="73065"/>
                  </a:lnTo>
                  <a:lnTo>
                    <a:pt x="252299" y="197232"/>
                  </a:lnTo>
                  <a:lnTo>
                    <a:pt x="184559" y="197232"/>
                  </a:lnTo>
                  <a:lnTo>
                    <a:pt x="184559" y="289799"/>
                  </a:lnTo>
                  <a:lnTo>
                    <a:pt x="182624" y="298807"/>
                  </a:lnTo>
                  <a:lnTo>
                    <a:pt x="177347" y="306163"/>
                  </a:lnTo>
                  <a:lnTo>
                    <a:pt x="169522" y="311122"/>
                  </a:lnTo>
                  <a:lnTo>
                    <a:pt x="159941" y="312941"/>
                  </a:lnTo>
                  <a:close/>
                </a:path>
                <a:path w="387984" h="422909">
                  <a:moveTo>
                    <a:pt x="276931" y="365010"/>
                  </a:moveTo>
                  <a:lnTo>
                    <a:pt x="276931" y="335238"/>
                  </a:lnTo>
                  <a:lnTo>
                    <a:pt x="305670" y="302020"/>
                  </a:lnTo>
                  <a:lnTo>
                    <a:pt x="326930" y="257722"/>
                  </a:lnTo>
                  <a:lnTo>
                    <a:pt x="340120" y="203222"/>
                  </a:lnTo>
                  <a:lnTo>
                    <a:pt x="344575" y="140427"/>
                  </a:lnTo>
                  <a:lnTo>
                    <a:pt x="344598" y="139227"/>
                  </a:lnTo>
                  <a:lnTo>
                    <a:pt x="287398" y="112313"/>
                  </a:lnTo>
                  <a:lnTo>
                    <a:pt x="284671" y="110259"/>
                  </a:lnTo>
                  <a:lnTo>
                    <a:pt x="252313" y="73065"/>
                  </a:lnTo>
                  <a:lnTo>
                    <a:pt x="315939" y="73065"/>
                  </a:lnTo>
                  <a:lnTo>
                    <a:pt x="317284" y="74609"/>
                  </a:lnTo>
                  <a:lnTo>
                    <a:pt x="380506" y="104323"/>
                  </a:lnTo>
                  <a:lnTo>
                    <a:pt x="385179" y="109779"/>
                  </a:lnTo>
                  <a:lnTo>
                    <a:pt x="386940" y="116270"/>
                  </a:lnTo>
                  <a:lnTo>
                    <a:pt x="387440" y="125447"/>
                  </a:lnTo>
                  <a:lnTo>
                    <a:pt x="384265" y="133802"/>
                  </a:lnTo>
                  <a:lnTo>
                    <a:pt x="377987" y="140427"/>
                  </a:lnTo>
                  <a:lnTo>
                    <a:pt x="369179" y="144417"/>
                  </a:lnTo>
                  <a:lnTo>
                    <a:pt x="364703" y="204699"/>
                  </a:lnTo>
                  <a:lnTo>
                    <a:pt x="352815" y="257513"/>
                  </a:lnTo>
                  <a:lnTo>
                    <a:pt x="333940" y="302245"/>
                  </a:lnTo>
                  <a:lnTo>
                    <a:pt x="308503" y="338282"/>
                  </a:lnTo>
                  <a:lnTo>
                    <a:pt x="276931" y="365010"/>
                  </a:lnTo>
                  <a:close/>
                </a:path>
                <a:path w="387984" h="422909">
                  <a:moveTo>
                    <a:pt x="227651" y="422865"/>
                  </a:moveTo>
                  <a:lnTo>
                    <a:pt x="218067" y="421046"/>
                  </a:lnTo>
                  <a:lnTo>
                    <a:pt x="210240" y="416086"/>
                  </a:lnTo>
                  <a:lnTo>
                    <a:pt x="204962" y="408730"/>
                  </a:lnTo>
                  <a:lnTo>
                    <a:pt x="203027" y="399723"/>
                  </a:lnTo>
                  <a:lnTo>
                    <a:pt x="203027" y="197232"/>
                  </a:lnTo>
                  <a:lnTo>
                    <a:pt x="252299" y="197232"/>
                  </a:lnTo>
                  <a:lnTo>
                    <a:pt x="252276" y="399723"/>
                  </a:lnTo>
                  <a:lnTo>
                    <a:pt x="250340" y="408730"/>
                  </a:lnTo>
                  <a:lnTo>
                    <a:pt x="245063" y="416086"/>
                  </a:lnTo>
                  <a:lnTo>
                    <a:pt x="237236" y="421046"/>
                  </a:lnTo>
                  <a:lnTo>
                    <a:pt x="227651" y="422865"/>
                  </a:lnTo>
                  <a:close/>
                </a:path>
              </a:pathLst>
            </a:custGeom>
            <a:solidFill>
              <a:srgbClr val="9658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9" name="object 9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4413766" y="7347634"/>
            <a:ext cx="855344" cy="304973"/>
          </a:xfrm>
          <a:prstGeom prst="rect">
            <a:avLst/>
          </a:prstGeom>
        </p:spPr>
      </p:pic>
      <p:grpSp>
        <p:nvGrpSpPr>
          <p:cNvPr id="101" name="object 101"/>
          <p:cNvGrpSpPr/>
          <p:nvPr/>
        </p:nvGrpSpPr>
        <p:grpSpPr>
          <a:xfrm>
            <a:off x="8884800" y="816381"/>
            <a:ext cx="848994" cy="817244"/>
            <a:chOff x="8884800" y="816381"/>
            <a:chExt cx="848994" cy="817244"/>
          </a:xfrm>
        </p:grpSpPr>
        <p:pic>
          <p:nvPicPr>
            <p:cNvPr id="102" name="object 10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8884800" y="816381"/>
              <a:ext cx="848867" cy="816863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9062072" y="904328"/>
              <a:ext cx="462280" cy="605790"/>
            </a:xfrm>
            <a:custGeom>
              <a:avLst/>
              <a:gdLst/>
              <a:ahLst/>
              <a:cxnLst/>
              <a:rect l="l" t="t" r="r" b="b"/>
              <a:pathLst>
                <a:path w="462279" h="605790">
                  <a:moveTo>
                    <a:pt x="290149" y="116586"/>
                  </a:moveTo>
                  <a:lnTo>
                    <a:pt x="254989" y="116586"/>
                  </a:lnTo>
                  <a:lnTo>
                    <a:pt x="261058" y="106366"/>
                  </a:lnTo>
                  <a:lnTo>
                    <a:pt x="267423" y="96146"/>
                  </a:lnTo>
                  <a:lnTo>
                    <a:pt x="274083" y="85926"/>
                  </a:lnTo>
                  <a:lnTo>
                    <a:pt x="281040" y="75705"/>
                  </a:lnTo>
                  <a:lnTo>
                    <a:pt x="276304" y="68892"/>
                  </a:lnTo>
                  <a:lnTo>
                    <a:pt x="274038" y="62374"/>
                  </a:lnTo>
                  <a:lnTo>
                    <a:pt x="273935" y="46937"/>
                  </a:lnTo>
                  <a:lnTo>
                    <a:pt x="276304" y="40124"/>
                  </a:lnTo>
                  <a:lnTo>
                    <a:pt x="315385" y="5677"/>
                  </a:lnTo>
                  <a:lnTo>
                    <a:pt x="365518" y="0"/>
                  </a:lnTo>
                  <a:lnTo>
                    <a:pt x="360037" y="19565"/>
                  </a:lnTo>
                  <a:lnTo>
                    <a:pt x="357222" y="31607"/>
                  </a:lnTo>
                  <a:lnTo>
                    <a:pt x="356185" y="41094"/>
                  </a:lnTo>
                  <a:lnTo>
                    <a:pt x="356037" y="52994"/>
                  </a:lnTo>
                  <a:lnTo>
                    <a:pt x="352843" y="68087"/>
                  </a:lnTo>
                  <a:lnTo>
                    <a:pt x="344097" y="80626"/>
                  </a:lnTo>
                  <a:lnTo>
                    <a:pt x="331059" y="89190"/>
                  </a:lnTo>
                  <a:lnTo>
                    <a:pt x="318825" y="91603"/>
                  </a:lnTo>
                  <a:lnTo>
                    <a:pt x="306303" y="91603"/>
                  </a:lnTo>
                  <a:lnTo>
                    <a:pt x="295053" y="108495"/>
                  </a:lnTo>
                  <a:lnTo>
                    <a:pt x="290149" y="116586"/>
                  </a:lnTo>
                  <a:close/>
                </a:path>
                <a:path w="462279" h="605790">
                  <a:moveTo>
                    <a:pt x="204465" y="141569"/>
                  </a:moveTo>
                  <a:lnTo>
                    <a:pt x="197360" y="141569"/>
                  </a:lnTo>
                  <a:lnTo>
                    <a:pt x="190255" y="139298"/>
                  </a:lnTo>
                  <a:lnTo>
                    <a:pt x="154338" y="101824"/>
                  </a:lnTo>
                  <a:lnTo>
                    <a:pt x="148414" y="53751"/>
                  </a:lnTo>
                  <a:lnTo>
                    <a:pt x="168385" y="58991"/>
                  </a:lnTo>
                  <a:lnTo>
                    <a:pt x="180880" y="61605"/>
                  </a:lnTo>
                  <a:lnTo>
                    <a:pt x="191155" y="62374"/>
                  </a:lnTo>
                  <a:lnTo>
                    <a:pt x="205984" y="62374"/>
                  </a:lnTo>
                  <a:lnTo>
                    <a:pt x="220204" y="65142"/>
                  </a:lnTo>
                  <a:lnTo>
                    <a:pt x="233279" y="73529"/>
                  </a:lnTo>
                  <a:lnTo>
                    <a:pt x="242210" y="86032"/>
                  </a:lnTo>
                  <a:lnTo>
                    <a:pt x="245516" y="101445"/>
                  </a:lnTo>
                  <a:lnTo>
                    <a:pt x="245516" y="102959"/>
                  </a:lnTo>
                  <a:lnTo>
                    <a:pt x="244734" y="104473"/>
                  </a:lnTo>
                  <a:lnTo>
                    <a:pt x="244734" y="105988"/>
                  </a:lnTo>
                  <a:lnTo>
                    <a:pt x="251831" y="112801"/>
                  </a:lnTo>
                  <a:lnTo>
                    <a:pt x="254989" y="116586"/>
                  </a:lnTo>
                  <a:lnTo>
                    <a:pt x="290149" y="116586"/>
                  </a:lnTo>
                  <a:lnTo>
                    <a:pt x="284988" y="125103"/>
                  </a:lnTo>
                  <a:lnTo>
                    <a:pt x="280148" y="133999"/>
                  </a:lnTo>
                  <a:lnTo>
                    <a:pt x="228937" y="133999"/>
                  </a:lnTo>
                  <a:lnTo>
                    <a:pt x="223448" y="137098"/>
                  </a:lnTo>
                  <a:lnTo>
                    <a:pt x="217589" y="139487"/>
                  </a:lnTo>
                  <a:lnTo>
                    <a:pt x="211286" y="141025"/>
                  </a:lnTo>
                  <a:lnTo>
                    <a:pt x="204465" y="141569"/>
                  </a:lnTo>
                  <a:close/>
                </a:path>
                <a:path w="462279" h="605790">
                  <a:moveTo>
                    <a:pt x="205984" y="62374"/>
                  </a:moveTo>
                  <a:lnTo>
                    <a:pt x="191155" y="62374"/>
                  </a:lnTo>
                  <a:lnTo>
                    <a:pt x="204465" y="62078"/>
                  </a:lnTo>
                  <a:lnTo>
                    <a:pt x="205984" y="62374"/>
                  </a:lnTo>
                  <a:close/>
                </a:path>
                <a:path w="462279" h="605790">
                  <a:moveTo>
                    <a:pt x="314986" y="92361"/>
                  </a:moveTo>
                  <a:lnTo>
                    <a:pt x="309460" y="92361"/>
                  </a:lnTo>
                  <a:lnTo>
                    <a:pt x="306303" y="91603"/>
                  </a:lnTo>
                  <a:lnTo>
                    <a:pt x="318825" y="91603"/>
                  </a:lnTo>
                  <a:lnTo>
                    <a:pt x="314986" y="92361"/>
                  </a:lnTo>
                  <a:close/>
                </a:path>
                <a:path w="462279" h="605790">
                  <a:moveTo>
                    <a:pt x="245376" y="307365"/>
                  </a:moveTo>
                  <a:lnTo>
                    <a:pt x="212359" y="307365"/>
                  </a:lnTo>
                  <a:lnTo>
                    <a:pt x="211795" y="269323"/>
                  </a:lnTo>
                  <a:lnTo>
                    <a:pt x="215520" y="230145"/>
                  </a:lnTo>
                  <a:lnTo>
                    <a:pt x="224572" y="189832"/>
                  </a:lnTo>
                  <a:lnTo>
                    <a:pt x="239989" y="148383"/>
                  </a:lnTo>
                  <a:lnTo>
                    <a:pt x="236840" y="143083"/>
                  </a:lnTo>
                  <a:lnTo>
                    <a:pt x="233674" y="138541"/>
                  </a:lnTo>
                  <a:lnTo>
                    <a:pt x="228937" y="133999"/>
                  </a:lnTo>
                  <a:lnTo>
                    <a:pt x="280148" y="133999"/>
                  </a:lnTo>
                  <a:lnTo>
                    <a:pt x="276038" y="141569"/>
                  </a:lnTo>
                  <a:lnTo>
                    <a:pt x="268409" y="157467"/>
                  </a:lnTo>
                  <a:lnTo>
                    <a:pt x="359118" y="157467"/>
                  </a:lnTo>
                  <a:lnTo>
                    <a:pt x="363368" y="160105"/>
                  </a:lnTo>
                  <a:lnTo>
                    <a:pt x="379921" y="168350"/>
                  </a:lnTo>
                  <a:lnTo>
                    <a:pt x="393216" y="174182"/>
                  </a:lnTo>
                  <a:lnTo>
                    <a:pt x="398667" y="176394"/>
                  </a:lnTo>
                  <a:lnTo>
                    <a:pt x="389550" y="186993"/>
                  </a:lnTo>
                  <a:lnTo>
                    <a:pt x="282619" y="186993"/>
                  </a:lnTo>
                  <a:lnTo>
                    <a:pt x="275995" y="187833"/>
                  </a:lnTo>
                  <a:lnTo>
                    <a:pt x="246629" y="239242"/>
                  </a:lnTo>
                  <a:lnTo>
                    <a:pt x="243940" y="283801"/>
                  </a:lnTo>
                  <a:lnTo>
                    <a:pt x="245376" y="307365"/>
                  </a:lnTo>
                  <a:close/>
                </a:path>
                <a:path w="462279" h="605790">
                  <a:moveTo>
                    <a:pt x="359118" y="157467"/>
                  </a:moveTo>
                  <a:lnTo>
                    <a:pt x="268409" y="157467"/>
                  </a:lnTo>
                  <a:lnTo>
                    <a:pt x="276304" y="155953"/>
                  </a:lnTo>
                  <a:lnTo>
                    <a:pt x="284988" y="155196"/>
                  </a:lnTo>
                  <a:lnTo>
                    <a:pt x="292882" y="155196"/>
                  </a:lnTo>
                  <a:lnTo>
                    <a:pt x="305069" y="146608"/>
                  </a:lnTo>
                  <a:lnTo>
                    <a:pt x="319328" y="142705"/>
                  </a:lnTo>
                  <a:lnTo>
                    <a:pt x="334180" y="143911"/>
                  </a:lnTo>
                  <a:lnTo>
                    <a:pt x="348143" y="150654"/>
                  </a:lnTo>
                  <a:lnTo>
                    <a:pt x="359118" y="157467"/>
                  </a:lnTo>
                  <a:close/>
                </a:path>
                <a:path w="462279" h="605790">
                  <a:moveTo>
                    <a:pt x="318144" y="221817"/>
                  </a:moveTo>
                  <a:lnTo>
                    <a:pt x="284087" y="194764"/>
                  </a:lnTo>
                  <a:lnTo>
                    <a:pt x="282619" y="186993"/>
                  </a:lnTo>
                  <a:lnTo>
                    <a:pt x="389550" y="186993"/>
                  </a:lnTo>
                  <a:lnTo>
                    <a:pt x="381756" y="196054"/>
                  </a:lnTo>
                  <a:lnTo>
                    <a:pt x="363438" y="211597"/>
                  </a:lnTo>
                  <a:lnTo>
                    <a:pt x="342604" y="220895"/>
                  </a:lnTo>
                  <a:lnTo>
                    <a:pt x="318144" y="221817"/>
                  </a:lnTo>
                  <a:close/>
                </a:path>
                <a:path w="462279" h="605790">
                  <a:moveTo>
                    <a:pt x="112890" y="365658"/>
                  </a:moveTo>
                  <a:lnTo>
                    <a:pt x="71839" y="355060"/>
                  </a:lnTo>
                  <a:lnTo>
                    <a:pt x="33637" y="324576"/>
                  </a:lnTo>
                  <a:lnTo>
                    <a:pt x="11992" y="285599"/>
                  </a:lnTo>
                  <a:lnTo>
                    <a:pt x="2232" y="239762"/>
                  </a:lnTo>
                  <a:lnTo>
                    <a:pt x="0" y="189264"/>
                  </a:lnTo>
                  <a:lnTo>
                    <a:pt x="40372" y="199744"/>
                  </a:lnTo>
                  <a:lnTo>
                    <a:pt x="65424" y="204973"/>
                  </a:lnTo>
                  <a:lnTo>
                    <a:pt x="85592" y="206511"/>
                  </a:lnTo>
                  <a:lnTo>
                    <a:pt x="114366" y="206511"/>
                  </a:lnTo>
                  <a:lnTo>
                    <a:pt x="143580" y="212165"/>
                  </a:lnTo>
                  <a:lnTo>
                    <a:pt x="169931" y="229199"/>
                  </a:lnTo>
                  <a:lnTo>
                    <a:pt x="187696" y="254466"/>
                  </a:lnTo>
                  <a:lnTo>
                    <a:pt x="194210" y="285410"/>
                  </a:lnTo>
                  <a:lnTo>
                    <a:pt x="194210" y="293738"/>
                  </a:lnTo>
                  <a:lnTo>
                    <a:pt x="193412" y="298280"/>
                  </a:lnTo>
                  <a:lnTo>
                    <a:pt x="198939" y="300551"/>
                  </a:lnTo>
                  <a:lnTo>
                    <a:pt x="203675" y="303580"/>
                  </a:lnTo>
                  <a:lnTo>
                    <a:pt x="209209" y="305851"/>
                  </a:lnTo>
                  <a:lnTo>
                    <a:pt x="210780" y="306608"/>
                  </a:lnTo>
                  <a:lnTo>
                    <a:pt x="211570" y="306608"/>
                  </a:lnTo>
                  <a:lnTo>
                    <a:pt x="212359" y="307365"/>
                  </a:lnTo>
                  <a:lnTo>
                    <a:pt x="245376" y="307365"/>
                  </a:lnTo>
                  <a:lnTo>
                    <a:pt x="246577" y="327084"/>
                  </a:lnTo>
                  <a:lnTo>
                    <a:pt x="246680" y="327805"/>
                  </a:lnTo>
                  <a:lnTo>
                    <a:pt x="183939" y="327805"/>
                  </a:lnTo>
                  <a:lnTo>
                    <a:pt x="170728" y="343301"/>
                  </a:lnTo>
                  <a:lnTo>
                    <a:pt x="154039" y="355249"/>
                  </a:lnTo>
                  <a:lnTo>
                    <a:pt x="134537" y="362938"/>
                  </a:lnTo>
                  <a:lnTo>
                    <a:pt x="112890" y="365658"/>
                  </a:lnTo>
                  <a:close/>
                </a:path>
                <a:path w="462279" h="605790">
                  <a:moveTo>
                    <a:pt x="114366" y="206511"/>
                  </a:moveTo>
                  <a:lnTo>
                    <a:pt x="85592" y="206511"/>
                  </a:lnTo>
                  <a:lnTo>
                    <a:pt x="111311" y="205919"/>
                  </a:lnTo>
                  <a:lnTo>
                    <a:pt x="114366" y="206511"/>
                  </a:lnTo>
                  <a:close/>
                </a:path>
                <a:path w="462279" h="605790">
                  <a:moveTo>
                    <a:pt x="444212" y="369444"/>
                  </a:moveTo>
                  <a:lnTo>
                    <a:pt x="252621" y="369444"/>
                  </a:lnTo>
                  <a:lnTo>
                    <a:pt x="257357" y="365658"/>
                  </a:lnTo>
                  <a:lnTo>
                    <a:pt x="262094" y="362630"/>
                  </a:lnTo>
                  <a:lnTo>
                    <a:pt x="266830" y="360359"/>
                  </a:lnTo>
                  <a:lnTo>
                    <a:pt x="266830" y="358845"/>
                  </a:lnTo>
                  <a:lnTo>
                    <a:pt x="291106" y="302633"/>
                  </a:lnTo>
                  <a:lnTo>
                    <a:pt x="349722" y="279354"/>
                  </a:lnTo>
                  <a:lnTo>
                    <a:pt x="385558" y="277390"/>
                  </a:lnTo>
                  <a:lnTo>
                    <a:pt x="422057" y="271594"/>
                  </a:lnTo>
                  <a:lnTo>
                    <a:pt x="450414" y="265514"/>
                  </a:lnTo>
                  <a:lnTo>
                    <a:pt x="461822" y="262699"/>
                  </a:lnTo>
                  <a:lnTo>
                    <a:pt x="459590" y="313303"/>
                  </a:lnTo>
                  <a:lnTo>
                    <a:pt x="449882" y="359223"/>
                  </a:lnTo>
                  <a:lnTo>
                    <a:pt x="444212" y="369444"/>
                  </a:lnTo>
                  <a:close/>
                </a:path>
                <a:path w="462279" h="605790">
                  <a:moveTo>
                    <a:pt x="374259" y="555680"/>
                  </a:moveTo>
                  <a:lnTo>
                    <a:pt x="198149" y="555680"/>
                  </a:lnTo>
                  <a:lnTo>
                    <a:pt x="207327" y="548157"/>
                  </a:lnTo>
                  <a:lnTo>
                    <a:pt x="217099" y="541485"/>
                  </a:lnTo>
                  <a:lnTo>
                    <a:pt x="227460" y="535665"/>
                  </a:lnTo>
                  <a:lnTo>
                    <a:pt x="238411" y="530697"/>
                  </a:lnTo>
                  <a:lnTo>
                    <a:pt x="239792" y="501195"/>
                  </a:lnTo>
                  <a:lnTo>
                    <a:pt x="237621" y="470700"/>
                  </a:lnTo>
                  <a:lnTo>
                    <a:pt x="233035" y="439093"/>
                  </a:lnTo>
                  <a:lnTo>
                    <a:pt x="227358" y="407297"/>
                  </a:lnTo>
                  <a:lnTo>
                    <a:pt x="224867" y="391706"/>
                  </a:lnTo>
                  <a:lnTo>
                    <a:pt x="222227" y="375689"/>
                  </a:lnTo>
                  <a:lnTo>
                    <a:pt x="219505" y="358845"/>
                  </a:lnTo>
                  <a:lnTo>
                    <a:pt x="217096" y="342947"/>
                  </a:lnTo>
                  <a:lnTo>
                    <a:pt x="202886" y="336890"/>
                  </a:lnTo>
                  <a:lnTo>
                    <a:pt x="196570" y="333862"/>
                  </a:lnTo>
                  <a:lnTo>
                    <a:pt x="192623" y="331591"/>
                  </a:lnTo>
                  <a:lnTo>
                    <a:pt x="187894" y="330077"/>
                  </a:lnTo>
                  <a:lnTo>
                    <a:pt x="183939" y="327805"/>
                  </a:lnTo>
                  <a:lnTo>
                    <a:pt x="246680" y="327805"/>
                  </a:lnTo>
                  <a:lnTo>
                    <a:pt x="252621" y="369444"/>
                  </a:lnTo>
                  <a:lnTo>
                    <a:pt x="444212" y="369444"/>
                  </a:lnTo>
                  <a:lnTo>
                    <a:pt x="431611" y="392155"/>
                  </a:lnTo>
                  <a:lnTo>
                    <a:pt x="273154" y="392155"/>
                  </a:lnTo>
                  <a:lnTo>
                    <a:pt x="266049" y="396698"/>
                  </a:lnTo>
                  <a:lnTo>
                    <a:pt x="260515" y="401997"/>
                  </a:lnTo>
                  <a:lnTo>
                    <a:pt x="258155" y="406539"/>
                  </a:lnTo>
                  <a:lnTo>
                    <a:pt x="263668" y="436360"/>
                  </a:lnTo>
                  <a:lnTo>
                    <a:pt x="267923" y="465685"/>
                  </a:lnTo>
                  <a:lnTo>
                    <a:pt x="270252" y="494583"/>
                  </a:lnTo>
                  <a:lnTo>
                    <a:pt x="269988" y="523126"/>
                  </a:lnTo>
                  <a:lnTo>
                    <a:pt x="289639" y="523126"/>
                  </a:lnTo>
                  <a:lnTo>
                    <a:pt x="304403" y="524558"/>
                  </a:lnTo>
                  <a:lnTo>
                    <a:pt x="325644" y="530792"/>
                  </a:lnTo>
                  <a:lnTo>
                    <a:pt x="345108" y="540574"/>
                  </a:lnTo>
                  <a:lnTo>
                    <a:pt x="362353" y="553409"/>
                  </a:lnTo>
                  <a:lnTo>
                    <a:pt x="374259" y="555680"/>
                  </a:lnTo>
                  <a:close/>
                </a:path>
                <a:path w="462279" h="605790">
                  <a:moveTo>
                    <a:pt x="348932" y="439093"/>
                  </a:moveTo>
                  <a:lnTo>
                    <a:pt x="324658" y="435592"/>
                  </a:lnTo>
                  <a:lnTo>
                    <a:pt x="303346" y="425844"/>
                  </a:lnTo>
                  <a:lnTo>
                    <a:pt x="285882" y="410987"/>
                  </a:lnTo>
                  <a:lnTo>
                    <a:pt x="273154" y="392155"/>
                  </a:lnTo>
                  <a:lnTo>
                    <a:pt x="431611" y="392155"/>
                  </a:lnTo>
                  <a:lnTo>
                    <a:pt x="389983" y="428494"/>
                  </a:lnTo>
                  <a:lnTo>
                    <a:pt x="348932" y="439093"/>
                  </a:lnTo>
                  <a:close/>
                </a:path>
                <a:path w="462279" h="605790">
                  <a:moveTo>
                    <a:pt x="289639" y="523126"/>
                  </a:moveTo>
                  <a:lnTo>
                    <a:pt x="269988" y="523126"/>
                  </a:lnTo>
                  <a:lnTo>
                    <a:pt x="273935" y="522369"/>
                  </a:lnTo>
                  <a:lnTo>
                    <a:pt x="281830" y="522369"/>
                  </a:lnTo>
                  <a:lnTo>
                    <a:pt x="289639" y="523126"/>
                  </a:lnTo>
                  <a:close/>
                </a:path>
                <a:path w="462279" h="605790">
                  <a:moveTo>
                    <a:pt x="452349" y="605646"/>
                  </a:moveTo>
                  <a:lnTo>
                    <a:pt x="42629" y="605646"/>
                  </a:lnTo>
                  <a:lnTo>
                    <a:pt x="61255" y="580852"/>
                  </a:lnTo>
                  <a:lnTo>
                    <a:pt x="85654" y="561736"/>
                  </a:lnTo>
                  <a:lnTo>
                    <a:pt x="114789" y="549434"/>
                  </a:lnTo>
                  <a:lnTo>
                    <a:pt x="147625" y="545081"/>
                  </a:lnTo>
                  <a:lnTo>
                    <a:pt x="161073" y="545779"/>
                  </a:lnTo>
                  <a:lnTo>
                    <a:pt x="174074" y="547825"/>
                  </a:lnTo>
                  <a:lnTo>
                    <a:pt x="186481" y="551149"/>
                  </a:lnTo>
                  <a:lnTo>
                    <a:pt x="198149" y="555680"/>
                  </a:lnTo>
                  <a:lnTo>
                    <a:pt x="374259" y="555680"/>
                  </a:lnTo>
                  <a:lnTo>
                    <a:pt x="390073" y="558696"/>
                  </a:lnTo>
                  <a:lnTo>
                    <a:pt x="414755" y="569591"/>
                  </a:lnTo>
                  <a:lnTo>
                    <a:pt x="435735" y="585453"/>
                  </a:lnTo>
                  <a:lnTo>
                    <a:pt x="452349" y="605646"/>
                  </a:lnTo>
                  <a:close/>
                </a:path>
              </a:pathLst>
            </a:custGeom>
            <a:solidFill>
              <a:srgbClr val="093C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4" name="object 104">
            <a:hlinkClick r:id="rId28"/>
          </p:cNvPr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797268" y="3654842"/>
            <a:ext cx="117548" cy="66117"/>
          </a:xfrm>
          <a:prstGeom prst="rect">
            <a:avLst/>
          </a:prstGeom>
        </p:spPr>
      </p:pic>
      <p:pic>
        <p:nvPicPr>
          <p:cNvPr id="109" name="object 109">
            <a:hlinkClick r:id="rId28"/>
          </p:cNvPr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7789811" y="3315020"/>
            <a:ext cx="120473" cy="7014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7790467" y="3553421"/>
            <a:ext cx="20320" cy="40005"/>
          </a:xfrm>
          <a:custGeom>
            <a:avLst/>
            <a:gdLst/>
            <a:ahLst/>
            <a:cxnLst/>
            <a:rect l="l" t="t" r="r" b="b"/>
            <a:pathLst>
              <a:path w="20320" h="40004">
                <a:moveTo>
                  <a:pt x="5422" y="14528"/>
                </a:moveTo>
                <a:lnTo>
                  <a:pt x="2438" y="14528"/>
                </a:lnTo>
                <a:lnTo>
                  <a:pt x="0" y="16916"/>
                </a:lnTo>
                <a:lnTo>
                  <a:pt x="0" y="22733"/>
                </a:lnTo>
                <a:lnTo>
                  <a:pt x="2438" y="25107"/>
                </a:lnTo>
                <a:lnTo>
                  <a:pt x="5422" y="25107"/>
                </a:lnTo>
                <a:lnTo>
                  <a:pt x="5422" y="14528"/>
                </a:lnTo>
                <a:close/>
              </a:path>
              <a:path w="20320" h="40004">
                <a:moveTo>
                  <a:pt x="20307" y="2374"/>
                </a:moveTo>
                <a:lnTo>
                  <a:pt x="17868" y="0"/>
                </a:lnTo>
                <a:lnTo>
                  <a:pt x="10566" y="0"/>
                </a:lnTo>
                <a:lnTo>
                  <a:pt x="8128" y="2374"/>
                </a:lnTo>
                <a:lnTo>
                  <a:pt x="8128" y="37274"/>
                </a:lnTo>
                <a:lnTo>
                  <a:pt x="10566" y="39649"/>
                </a:lnTo>
                <a:lnTo>
                  <a:pt x="13538" y="39649"/>
                </a:lnTo>
                <a:lnTo>
                  <a:pt x="17868" y="39649"/>
                </a:lnTo>
                <a:lnTo>
                  <a:pt x="20307" y="37274"/>
                </a:lnTo>
                <a:lnTo>
                  <a:pt x="20307" y="2374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889311" y="3553421"/>
            <a:ext cx="20320" cy="40005"/>
          </a:xfrm>
          <a:custGeom>
            <a:avLst/>
            <a:gdLst/>
            <a:ahLst/>
            <a:cxnLst/>
            <a:rect l="l" t="t" r="r" b="b"/>
            <a:pathLst>
              <a:path w="20320" h="40004">
                <a:moveTo>
                  <a:pt x="12179" y="2374"/>
                </a:moveTo>
                <a:lnTo>
                  <a:pt x="9740" y="0"/>
                </a:lnTo>
                <a:lnTo>
                  <a:pt x="2425" y="0"/>
                </a:lnTo>
                <a:lnTo>
                  <a:pt x="0" y="2374"/>
                </a:lnTo>
                <a:lnTo>
                  <a:pt x="0" y="37274"/>
                </a:lnTo>
                <a:lnTo>
                  <a:pt x="2425" y="39649"/>
                </a:lnTo>
                <a:lnTo>
                  <a:pt x="5410" y="39649"/>
                </a:lnTo>
                <a:lnTo>
                  <a:pt x="9740" y="39649"/>
                </a:lnTo>
                <a:lnTo>
                  <a:pt x="12179" y="37274"/>
                </a:lnTo>
                <a:lnTo>
                  <a:pt x="12179" y="2374"/>
                </a:lnTo>
                <a:close/>
              </a:path>
              <a:path w="20320" h="40004">
                <a:moveTo>
                  <a:pt x="20294" y="16916"/>
                </a:moveTo>
                <a:lnTo>
                  <a:pt x="17868" y="14528"/>
                </a:lnTo>
                <a:lnTo>
                  <a:pt x="14884" y="14528"/>
                </a:lnTo>
                <a:lnTo>
                  <a:pt x="14884" y="25107"/>
                </a:lnTo>
                <a:lnTo>
                  <a:pt x="17868" y="25107"/>
                </a:lnTo>
                <a:lnTo>
                  <a:pt x="20294" y="22733"/>
                </a:lnTo>
                <a:lnTo>
                  <a:pt x="20294" y="16916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2" name="object 112"/>
          <p:cNvGrpSpPr/>
          <p:nvPr/>
        </p:nvGrpSpPr>
        <p:grpSpPr>
          <a:xfrm>
            <a:off x="7788636" y="3431429"/>
            <a:ext cx="125730" cy="173990"/>
            <a:chOff x="7788636" y="3431429"/>
            <a:chExt cx="125730" cy="173990"/>
          </a:xfrm>
        </p:grpSpPr>
        <p:pic>
          <p:nvPicPr>
            <p:cNvPr id="113" name="object 113">
              <a:hlinkClick r:id="rId28"/>
            </p:cNvPr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7788636" y="3431429"/>
              <a:ext cx="125522" cy="69340"/>
            </a:xfrm>
            <a:prstGeom prst="rect">
              <a:avLst/>
            </a:prstGeom>
          </p:spPr>
        </p:pic>
        <p:sp>
          <p:nvSpPr>
            <p:cNvPr id="114" name="object 114">
              <a:hlinkClick r:id="rId28"/>
            </p:cNvPr>
            <p:cNvSpPr/>
            <p:nvPr/>
          </p:nvSpPr>
          <p:spPr>
            <a:xfrm>
              <a:off x="7813494" y="3541514"/>
              <a:ext cx="73660" cy="63500"/>
            </a:xfrm>
            <a:custGeom>
              <a:avLst/>
              <a:gdLst/>
              <a:ahLst/>
              <a:cxnLst/>
              <a:rect l="l" t="t" r="r" b="b"/>
              <a:pathLst>
                <a:path w="73659" h="63500">
                  <a:moveTo>
                    <a:pt x="70674" y="63446"/>
                  </a:moveTo>
                  <a:lnTo>
                    <a:pt x="64986" y="63446"/>
                  </a:lnTo>
                  <a:lnTo>
                    <a:pt x="62008" y="63446"/>
                  </a:lnTo>
                  <a:lnTo>
                    <a:pt x="59571" y="61066"/>
                  </a:lnTo>
                  <a:lnTo>
                    <a:pt x="59571" y="39653"/>
                  </a:lnTo>
                  <a:lnTo>
                    <a:pt x="13540" y="39653"/>
                  </a:lnTo>
                  <a:lnTo>
                    <a:pt x="13540" y="61066"/>
                  </a:lnTo>
                  <a:lnTo>
                    <a:pt x="11103" y="63446"/>
                  </a:lnTo>
                  <a:lnTo>
                    <a:pt x="2437" y="63446"/>
                  </a:lnTo>
                  <a:lnTo>
                    <a:pt x="0" y="61066"/>
                  </a:lnTo>
                  <a:lnTo>
                    <a:pt x="0" y="2379"/>
                  </a:lnTo>
                  <a:lnTo>
                    <a:pt x="2437" y="0"/>
                  </a:lnTo>
                  <a:lnTo>
                    <a:pt x="11103" y="0"/>
                  </a:lnTo>
                  <a:lnTo>
                    <a:pt x="13540" y="2379"/>
                  </a:lnTo>
                  <a:lnTo>
                    <a:pt x="13540" y="23792"/>
                  </a:lnTo>
                  <a:lnTo>
                    <a:pt x="59571" y="23792"/>
                  </a:lnTo>
                  <a:lnTo>
                    <a:pt x="59571" y="2379"/>
                  </a:lnTo>
                  <a:lnTo>
                    <a:pt x="62008" y="0"/>
                  </a:lnTo>
                  <a:lnTo>
                    <a:pt x="70674" y="0"/>
                  </a:lnTo>
                  <a:lnTo>
                    <a:pt x="73111" y="2379"/>
                  </a:lnTo>
                  <a:lnTo>
                    <a:pt x="73111" y="61066"/>
                  </a:lnTo>
                  <a:lnTo>
                    <a:pt x="70674" y="63446"/>
                  </a:lnTo>
                  <a:close/>
                </a:path>
              </a:pathLst>
            </a:custGeom>
            <a:solidFill>
              <a:srgbClr val="7670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16" name="object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25175"/>
              </p:ext>
            </p:extLst>
          </p:nvPr>
        </p:nvGraphicFramePr>
        <p:xfrm>
          <a:off x="3886200" y="1994359"/>
          <a:ext cx="1143000" cy="52706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145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Parent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Central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Services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808-787-7464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854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School Support Services (School Liaison Office)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45085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tabLst>
                          <a:tab pos="798195" algn="l"/>
                        </a:tabLst>
                      </a:pPr>
                      <a:r>
                        <a:rPr lang="en-US" sz="600" dirty="0">
                          <a:latin typeface="Arial"/>
                          <a:cs typeface="Arial"/>
                        </a:rPr>
                        <a:t>808-787-5644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854"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Youth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 Sports</a:t>
                      </a:r>
                      <a:endParaRPr lang="en-US" sz="600" b="1" spc="0" dirty="0">
                        <a:latin typeface="Arial"/>
                        <a:cs typeface="Arial"/>
                      </a:endParaRPr>
                    </a:p>
                    <a:p>
                      <a:pPr marL="324485" algn="l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808-787-4110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486">
                <a:tc>
                  <a:txBody>
                    <a:bodyPr/>
                    <a:lstStyle/>
                    <a:p>
                      <a:pPr marL="27305" marR="16510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Youth/Teen Centers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SB: 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808-787-4109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HMR: </a:t>
                      </a:r>
                      <a:r>
                        <a:rPr lang="en-US" sz="600" b="0" spc="-10" dirty="0">
                          <a:latin typeface="Arial"/>
                          <a:cs typeface="Arial"/>
                        </a:rPr>
                        <a:t>808-787-7455</a:t>
                      </a:r>
                      <a:endParaRPr lang="en-US" sz="600" b="1" spc="-1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AMR: </a:t>
                      </a:r>
                      <a:r>
                        <a:rPr lang="en-US" sz="600" b="0" spc="-10" dirty="0">
                          <a:latin typeface="Arial"/>
                          <a:cs typeface="Arial"/>
                        </a:rPr>
                        <a:t>808-787-4147</a:t>
                      </a: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b="1" spc="-10" dirty="0">
                          <a:latin typeface="Arial"/>
                          <a:cs typeface="Arial"/>
                        </a:rPr>
                        <a:t>FS: </a:t>
                      </a:r>
                      <a:r>
                        <a:rPr lang="en-US" sz="600" b="0" spc="-10" dirty="0">
                          <a:latin typeface="Arial"/>
                          <a:cs typeface="Arial"/>
                        </a:rPr>
                        <a:t>808-787-4070</a:t>
                      </a: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50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marL="57785" marR="4635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Family Child Care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808-787-7464</a:t>
                      </a: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7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82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700" b="1" spc="-10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7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latin typeface="Arial"/>
                          <a:cs typeface="Arial"/>
                        </a:rPr>
                        <a:t>Child</a:t>
                      </a:r>
                      <a:r>
                        <a:rPr sz="7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10" dirty="0">
                          <a:latin typeface="Arial"/>
                          <a:cs typeface="Arial"/>
                        </a:rPr>
                        <a:t>Abuse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FF0000"/>
                      </a:solidFill>
                      <a:prstDash val="solid"/>
                    </a:lnL>
                    <a:lnR w="19050">
                      <a:solidFill>
                        <a:srgbClr val="FF0000"/>
                      </a:solidFill>
                      <a:prstDash val="solid"/>
                    </a:lnR>
                    <a:lnT w="19050">
                      <a:solidFill>
                        <a:srgbClr val="FF0000"/>
                      </a:solidFill>
                      <a:prstDash val="solid"/>
                    </a:lnT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2317">
                <a:tc>
                  <a:txBody>
                    <a:bodyPr/>
                    <a:lstStyle/>
                    <a:p>
                      <a:pPr marL="2540" algn="ctr">
                        <a:lnSpc>
                          <a:spcPts val="685"/>
                        </a:lnSpc>
                      </a:pPr>
                      <a:r>
                        <a:rPr sz="600" dirty="0">
                          <a:latin typeface="Arial"/>
                          <a:cs typeface="Arial"/>
                        </a:rPr>
                        <a:t>If</a:t>
                      </a:r>
                      <a:r>
                        <a:rPr sz="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there</a:t>
                      </a:r>
                      <a:r>
                        <a:rPr sz="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is an</a:t>
                      </a:r>
                      <a:r>
                        <a:rPr sz="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immediate</a:t>
                      </a:r>
                      <a:r>
                        <a:rPr sz="600" spc="-10" dirty="0">
                          <a:latin typeface="Arial"/>
                          <a:cs typeface="Arial"/>
                        </a:rPr>
                        <a:t> threat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6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child,</a:t>
                      </a:r>
                      <a:r>
                        <a:rPr sz="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CALL</a:t>
                      </a:r>
                      <a:r>
                        <a:rPr sz="6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911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FFDDDD"/>
                      </a:solidFill>
                      <a:prstDash val="solid"/>
                    </a:lnL>
                    <a:lnR w="19050">
                      <a:solidFill>
                        <a:srgbClr val="FFDDDD"/>
                      </a:solidFill>
                      <a:prstDash val="solid"/>
                    </a:lnR>
                    <a:lnB w="38100">
                      <a:solidFill>
                        <a:srgbClr val="FFD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49962">
                <a:tc>
                  <a:txBody>
                    <a:bodyPr/>
                    <a:lstStyle/>
                    <a:p>
                      <a:pPr marL="385445" marR="130175" indent="-245745">
                        <a:lnSpc>
                          <a:spcPct val="113300"/>
                        </a:lnSpc>
                        <a:spcBef>
                          <a:spcPts val="105"/>
                        </a:spcBef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Behavior</a:t>
                      </a:r>
                      <a:r>
                        <a:rPr sz="6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Health</a:t>
                      </a:r>
                      <a:r>
                        <a:rPr sz="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Family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Advocacy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ts val="969"/>
                        </a:lnSpc>
                        <a:tabLst>
                          <a:tab pos="330200" algn="l"/>
                        </a:tabLst>
                      </a:pPr>
                      <a:r>
                        <a:rPr sz="1800" b="1" baseline="-16203" dirty="0">
                          <a:latin typeface="Arial"/>
                          <a:cs typeface="Arial"/>
                        </a:rPr>
                        <a:t>	</a:t>
                      </a:r>
                      <a:r>
                        <a:rPr lang="en-US" sz="600" spc="-10" dirty="0">
                          <a:latin typeface="Arial"/>
                          <a:cs typeface="Arial"/>
                        </a:rPr>
                        <a:t>808-433-8140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57150" marR="150495" indent="0" algn="ctr">
                        <a:lnSpc>
                          <a:spcPct val="115799"/>
                        </a:lnSpc>
                        <a:spcBef>
                          <a:spcPts val="150"/>
                        </a:spcBef>
                        <a:tabLst/>
                      </a:pPr>
                      <a:r>
                        <a:rPr sz="600" b="1" dirty="0">
                          <a:latin typeface="Arial"/>
                          <a:cs typeface="Arial"/>
                        </a:rPr>
                        <a:t>Department of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Human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Services</a:t>
                      </a:r>
                      <a:r>
                        <a:rPr sz="6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(DHS)</a:t>
                      </a:r>
                      <a:r>
                        <a:rPr lang="en-US" sz="600" b="1" spc="-10" dirty="0">
                          <a:latin typeface="Arial"/>
                          <a:cs typeface="Arial"/>
                        </a:rPr>
                        <a:t> Child Abuse Reporting</a:t>
                      </a:r>
                      <a:r>
                        <a:rPr sz="600" b="1" spc="500" dirty="0">
                          <a:latin typeface="Arial"/>
                          <a:cs typeface="Arial"/>
                        </a:rPr>
                        <a:t> </a:t>
                      </a:r>
                      <a:endParaRPr lang="en-US" sz="600" b="1" spc="500" dirty="0">
                        <a:latin typeface="Arial"/>
                        <a:cs typeface="Arial"/>
                      </a:endParaRPr>
                    </a:p>
                    <a:p>
                      <a:pPr marL="57150" marR="150495" indent="0" algn="ctr">
                        <a:lnSpc>
                          <a:spcPct val="115799"/>
                        </a:lnSpc>
                        <a:spcBef>
                          <a:spcPts val="150"/>
                        </a:spcBef>
                        <a:tabLst/>
                      </a:pPr>
                      <a:r>
                        <a:rPr sz="600" spc="-10" dirty="0">
                          <a:latin typeface="Arial"/>
                          <a:cs typeface="Arial"/>
                        </a:rPr>
                        <a:t>844-264-</a:t>
                      </a:r>
                      <a:r>
                        <a:rPr sz="600" spc="-20" dirty="0">
                          <a:latin typeface="Arial"/>
                          <a:cs typeface="Arial"/>
                        </a:rPr>
                        <a:t>5437</a:t>
                      </a:r>
                      <a:endParaRPr lang="en-US" sz="600" spc="-20" dirty="0">
                        <a:latin typeface="Arial"/>
                        <a:cs typeface="Arial"/>
                      </a:endParaRPr>
                    </a:p>
                    <a:p>
                      <a:pPr marL="57150" marR="150495" indent="0" algn="ctr">
                        <a:lnSpc>
                          <a:spcPct val="115799"/>
                        </a:lnSpc>
                        <a:spcBef>
                          <a:spcPts val="150"/>
                        </a:spcBef>
                        <a:tabLst/>
                      </a:pP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lnL w="19050">
                      <a:solidFill>
                        <a:srgbClr val="FFDDDD"/>
                      </a:solidFill>
                      <a:prstDash val="solid"/>
                    </a:lnL>
                    <a:lnR w="19050">
                      <a:solidFill>
                        <a:srgbClr val="FFDDDD"/>
                      </a:solidFill>
                      <a:prstDash val="solid"/>
                    </a:lnR>
                    <a:lnT w="38100">
                      <a:solidFill>
                        <a:srgbClr val="FFDDDD"/>
                      </a:solidFill>
                      <a:prstDash val="solid"/>
                    </a:lnT>
                    <a:lnB w="57150">
                      <a:solidFill>
                        <a:srgbClr val="FFDDD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09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0000"/>
                      </a:solidFill>
                      <a:prstDash val="solid"/>
                    </a:lnL>
                    <a:lnR w="19050">
                      <a:solidFill>
                        <a:srgbClr val="FF0000"/>
                      </a:solidFill>
                      <a:prstDash val="solid"/>
                    </a:lnR>
                    <a:lnT w="57150">
                      <a:solidFill>
                        <a:srgbClr val="FFDDDD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  <a:solidFill>
                      <a:srgbClr val="CCE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0854">
                <a:tc>
                  <a:txBody>
                    <a:bodyPr/>
                    <a:lstStyle/>
                    <a:p>
                      <a:pPr marL="154940" marR="144780" indent="1905" algn="ctr">
                        <a:lnSpc>
                          <a:spcPct val="113300"/>
                        </a:lnSpc>
                        <a:spcBef>
                          <a:spcPts val="120"/>
                        </a:spcBef>
                      </a:pPr>
                      <a:r>
                        <a:rPr lang="en-US" sz="600" b="1" dirty="0">
                          <a:latin typeface="Arial"/>
                          <a:cs typeface="Arial"/>
                        </a:rPr>
                        <a:t>Victim Advocate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Domestic</a:t>
                      </a:r>
                      <a:r>
                        <a:rPr lang="en-US" sz="600" b="1" spc="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600" b="1" dirty="0">
                          <a:latin typeface="Arial"/>
                          <a:cs typeface="Arial"/>
                        </a:rPr>
                        <a:t>Violence Hotline </a:t>
                      </a:r>
                      <a:r>
                        <a:rPr sz="600" b="1" spc="-10" dirty="0">
                          <a:latin typeface="Arial"/>
                          <a:cs typeface="Arial"/>
                        </a:rPr>
                        <a:t>(24/7)</a:t>
                      </a:r>
                      <a:endParaRPr sz="600" dirty="0">
                        <a:latin typeface="Arial"/>
                        <a:cs typeface="Arial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600" spc="-10" dirty="0">
                          <a:latin typeface="Arial"/>
                          <a:cs typeface="Arial"/>
                        </a:rPr>
                        <a:t>624-SAFE (7233)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C00000"/>
                      </a:solidFill>
                      <a:prstDash val="solid"/>
                    </a:lnL>
                    <a:lnR w="28575">
                      <a:solidFill>
                        <a:srgbClr val="C00000"/>
                      </a:solidFill>
                      <a:prstDash val="solid"/>
                    </a:lnR>
                    <a:lnT w="28575">
                      <a:solidFill>
                        <a:srgbClr val="C00000"/>
                      </a:solidFill>
                      <a:prstDash val="solid"/>
                    </a:lnT>
                    <a:lnB w="28575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117" name="object 117">
            <a:hlinkClick r:id="rId32"/>
          </p:cNvPr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7604508" y="5102011"/>
            <a:ext cx="108729" cy="187188"/>
          </a:xfrm>
          <a:prstGeom prst="rect">
            <a:avLst/>
          </a:prstGeom>
        </p:spPr>
      </p:pic>
      <p:pic>
        <p:nvPicPr>
          <p:cNvPr id="118" name="object 118">
            <a:hlinkClick r:id="rId34"/>
          </p:cNvPr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7556201" y="5695296"/>
            <a:ext cx="174715" cy="189311"/>
          </a:xfrm>
          <a:prstGeom prst="rect">
            <a:avLst/>
          </a:prstGeom>
        </p:spPr>
      </p:pic>
      <p:pic>
        <p:nvPicPr>
          <p:cNvPr id="119" name="object 119">
            <a:hlinkClick r:id="rId36"/>
          </p:cNvPr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8786716" y="2846141"/>
            <a:ext cx="187501" cy="104124"/>
          </a:xfrm>
          <a:prstGeom prst="rect">
            <a:avLst/>
          </a:prstGeom>
        </p:spPr>
      </p:pic>
      <p:pic>
        <p:nvPicPr>
          <p:cNvPr id="120" name="object 120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8787034" y="4511564"/>
            <a:ext cx="204566" cy="212836"/>
          </a:xfrm>
          <a:prstGeom prst="rect">
            <a:avLst/>
          </a:prstGeom>
        </p:spPr>
      </p:pic>
      <p:pic>
        <p:nvPicPr>
          <p:cNvPr id="121" name="object 121">
            <a:hlinkClick r:id="rId39"/>
          </p:cNvPr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8815103" y="5118809"/>
            <a:ext cx="190224" cy="170492"/>
          </a:xfrm>
          <a:prstGeom prst="rect">
            <a:avLst/>
          </a:prstGeom>
        </p:spPr>
      </p:pic>
      <p:pic>
        <p:nvPicPr>
          <p:cNvPr id="122" name="object 122">
            <a:hlinkClick r:id="rId41"/>
          </p:cNvPr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8789449" y="5712023"/>
            <a:ext cx="209921" cy="172745"/>
          </a:xfrm>
          <a:prstGeom prst="rect">
            <a:avLst/>
          </a:prstGeom>
        </p:spPr>
      </p:pic>
      <p:pic>
        <p:nvPicPr>
          <p:cNvPr id="123" name="object 123">
            <a:hlinkClick r:id="rId43"/>
          </p:cNvPr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8828289" y="6327921"/>
            <a:ext cx="183443" cy="127428"/>
          </a:xfrm>
          <a:prstGeom prst="rect">
            <a:avLst/>
          </a:prstGeom>
        </p:spPr>
      </p:pic>
      <p:pic>
        <p:nvPicPr>
          <p:cNvPr id="124" name="object 124">
            <a:hlinkClick r:id="rId45"/>
          </p:cNvPr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7597730" y="6901029"/>
            <a:ext cx="173562" cy="163549"/>
          </a:xfrm>
          <a:prstGeom prst="rect">
            <a:avLst/>
          </a:prstGeom>
        </p:spPr>
      </p:pic>
      <p:pic>
        <p:nvPicPr>
          <p:cNvPr id="125" name="object 125">
            <a:hlinkClick r:id="rId47"/>
          </p:cNvPr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7575032" y="6271827"/>
            <a:ext cx="181110" cy="181604"/>
          </a:xfrm>
          <a:prstGeom prst="rect">
            <a:avLst/>
          </a:prstGeom>
        </p:spPr>
      </p:pic>
      <p:pic>
        <p:nvPicPr>
          <p:cNvPr id="126" name="object 126">
            <a:hlinkClick r:id="rId47"/>
          </p:cNvPr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7565625" y="2760388"/>
            <a:ext cx="220069" cy="166511"/>
          </a:xfrm>
          <a:prstGeom prst="rect">
            <a:avLst/>
          </a:prstGeom>
        </p:spPr>
      </p:pic>
      <p:pic>
        <p:nvPicPr>
          <p:cNvPr id="127" name="object 127">
            <a:hlinkClick r:id="rId47"/>
          </p:cNvPr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8421070" y="2749403"/>
            <a:ext cx="137458" cy="173311"/>
          </a:xfrm>
          <a:prstGeom prst="rect">
            <a:avLst/>
          </a:prstGeom>
        </p:spPr>
      </p:pic>
      <p:pic>
        <p:nvPicPr>
          <p:cNvPr id="128" name="object 128">
            <a:hlinkClick r:id="rId51"/>
          </p:cNvPr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7597646" y="4515504"/>
            <a:ext cx="176681" cy="178958"/>
          </a:xfrm>
          <a:prstGeom prst="rect">
            <a:avLst/>
          </a:prstGeom>
        </p:spPr>
      </p:pic>
      <p:pic>
        <p:nvPicPr>
          <p:cNvPr id="129" name="object 129">
            <a:hlinkClick r:id="rId53"/>
          </p:cNvPr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6357224" y="2190349"/>
            <a:ext cx="175216" cy="154551"/>
          </a:xfrm>
          <a:prstGeom prst="rect">
            <a:avLst/>
          </a:prstGeom>
        </p:spPr>
      </p:pic>
      <p:pic>
        <p:nvPicPr>
          <p:cNvPr id="130" name="object 130">
            <a:hlinkClick r:id="rId55"/>
          </p:cNvPr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7604739" y="2166576"/>
            <a:ext cx="145885" cy="196820"/>
          </a:xfrm>
          <a:prstGeom prst="rect">
            <a:avLst/>
          </a:prstGeom>
        </p:spPr>
      </p:pic>
      <p:pic>
        <p:nvPicPr>
          <p:cNvPr id="131" name="object 131">
            <a:hlinkClick r:id="rId55"/>
          </p:cNvPr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8380185" y="2175072"/>
            <a:ext cx="202678" cy="187959"/>
          </a:xfrm>
          <a:prstGeom prst="rect">
            <a:avLst/>
          </a:prstGeom>
        </p:spPr>
      </p:pic>
      <p:pic>
        <p:nvPicPr>
          <p:cNvPr id="132" name="object 132">
            <a:hlinkClick r:id="rId58"/>
          </p:cNvPr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8799632" y="6803603"/>
            <a:ext cx="191968" cy="206797"/>
          </a:xfrm>
          <a:prstGeom prst="rect">
            <a:avLst/>
          </a:prstGeom>
        </p:spPr>
      </p:pic>
      <p:pic>
        <p:nvPicPr>
          <p:cNvPr id="133" name="object 133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9601200" y="4517594"/>
            <a:ext cx="181827" cy="192514"/>
          </a:xfrm>
          <a:prstGeom prst="rect">
            <a:avLst/>
          </a:prstGeom>
        </p:spPr>
      </p:pic>
      <p:pic>
        <p:nvPicPr>
          <p:cNvPr id="134" name="object 134" descr="Shield with solid fill">
            <a:hlinkClick r:id="rId9"/>
          </p:cNvPr>
          <p:cNvPicPr/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2"/>
              </a:ext>
            </a:extLst>
          </a:blip>
          <a:srcRect/>
          <a:stretch/>
        </p:blipFill>
        <p:spPr>
          <a:xfrm>
            <a:off x="1467549" y="7306875"/>
            <a:ext cx="134571" cy="134571"/>
          </a:xfrm>
          <a:prstGeom prst="rect">
            <a:avLst/>
          </a:prstGeom>
        </p:spPr>
      </p:pic>
      <p:pic>
        <p:nvPicPr>
          <p:cNvPr id="135" name="object 135"/>
          <p:cNvPicPr/>
          <p:nvPr/>
        </p:nvPicPr>
        <p:blipFill>
          <a:blip r:embed="rId63" cstate="print"/>
          <a:stretch>
            <a:fillRect/>
          </a:stretch>
        </p:blipFill>
        <p:spPr>
          <a:xfrm>
            <a:off x="9677400" y="3868420"/>
            <a:ext cx="128482" cy="170180"/>
          </a:xfrm>
          <a:prstGeom prst="rect">
            <a:avLst/>
          </a:prstGeom>
        </p:spPr>
      </p:pic>
      <p:pic>
        <p:nvPicPr>
          <p:cNvPr id="136" name="object 136">
            <a:hlinkClick r:id="rId64"/>
          </p:cNvPr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8791499" y="3886200"/>
            <a:ext cx="183165" cy="103239"/>
          </a:xfrm>
          <a:prstGeom prst="rect">
            <a:avLst/>
          </a:prstGeom>
        </p:spPr>
      </p:pic>
      <p:pic>
        <p:nvPicPr>
          <p:cNvPr id="137" name="object 137">
            <a:hlinkClick r:id="rId66"/>
          </p:cNvPr>
          <p:cNvPicPr/>
          <p:nvPr/>
        </p:nvPicPr>
        <p:blipFill>
          <a:blip r:embed="rId67" cstate="print"/>
          <a:stretch>
            <a:fillRect/>
          </a:stretch>
        </p:blipFill>
        <p:spPr>
          <a:xfrm>
            <a:off x="8802047" y="3344985"/>
            <a:ext cx="195512" cy="194540"/>
          </a:xfrm>
          <a:prstGeom prst="rect">
            <a:avLst/>
          </a:prstGeom>
        </p:spPr>
      </p:pic>
      <p:pic>
        <p:nvPicPr>
          <p:cNvPr id="138" name="object 138">
            <a:hlinkClick r:id="rId68"/>
          </p:cNvPr>
          <p:cNvPicPr/>
          <p:nvPr/>
        </p:nvPicPr>
        <p:blipFill>
          <a:blip r:embed="rId69" cstate="print"/>
          <a:stretch>
            <a:fillRect/>
          </a:stretch>
        </p:blipFill>
        <p:spPr>
          <a:xfrm>
            <a:off x="8768937" y="2160385"/>
            <a:ext cx="157225" cy="168625"/>
          </a:xfrm>
          <a:prstGeom prst="rect">
            <a:avLst/>
          </a:prstGeom>
        </p:spPr>
      </p:pic>
      <p:pic>
        <p:nvPicPr>
          <p:cNvPr id="139" name="object 139">
            <a:hlinkClick r:id="rId68"/>
          </p:cNvPr>
          <p:cNvPicPr/>
          <p:nvPr/>
        </p:nvPicPr>
        <p:blipFill>
          <a:blip r:embed="rId70" cstate="print"/>
          <a:stretch>
            <a:fillRect/>
          </a:stretch>
        </p:blipFill>
        <p:spPr>
          <a:xfrm>
            <a:off x="9647949" y="2167196"/>
            <a:ext cx="109486" cy="186270"/>
          </a:xfrm>
          <a:prstGeom prst="rect">
            <a:avLst/>
          </a:prstGeom>
        </p:spPr>
      </p:pic>
      <p:sp>
        <p:nvSpPr>
          <p:cNvPr id="144" name="TextBox 143">
            <a:extLst>
              <a:ext uri="{FF2B5EF4-FFF2-40B4-BE49-F238E27FC236}">
                <a16:creationId xmlns:a16="http://schemas.microsoft.com/office/drawing/2014/main" id="{5600AF38-04E4-2F98-D049-BDF45DCA9D89}"/>
              </a:ext>
            </a:extLst>
          </p:cNvPr>
          <p:cNvSpPr txBox="1"/>
          <p:nvPr/>
        </p:nvSpPr>
        <p:spPr>
          <a:xfrm>
            <a:off x="3892356" y="4270023"/>
            <a:ext cx="1130688" cy="5874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7305" marR="16510" algn="ctr">
              <a:lnSpc>
                <a:spcPct val="113300"/>
              </a:lnSpc>
              <a:spcBef>
                <a:spcPts val="120"/>
              </a:spcBef>
            </a:pPr>
            <a:r>
              <a:rPr lang="en-US" sz="600" b="1" dirty="0">
                <a:latin typeface="Arial"/>
                <a:cs typeface="Arial"/>
              </a:rPr>
              <a:t>Child Development Center (CDC) &amp; School Age Center (SAC)</a:t>
            </a:r>
            <a:endParaRPr lang="en-US" sz="600" dirty="0">
              <a:latin typeface="Arial"/>
              <a:cs typeface="Arial"/>
            </a:endParaRPr>
          </a:p>
          <a:p>
            <a:pPr marL="12065" algn="ctr">
              <a:lnSpc>
                <a:spcPct val="100000"/>
              </a:lnSpc>
              <a:spcBef>
                <a:spcPts val="660"/>
              </a:spcBef>
            </a:pPr>
            <a:r>
              <a:rPr lang="en-US" sz="600" spc="-10" dirty="0">
                <a:latin typeface="Arial"/>
                <a:cs typeface="Arial"/>
              </a:rPr>
              <a:t>808-787-7464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146" name="object 104">
            <a:hlinkClick r:id="rId28"/>
            <a:extLst>
              <a:ext uri="{FF2B5EF4-FFF2-40B4-BE49-F238E27FC236}">
                <a16:creationId xmlns:a16="http://schemas.microsoft.com/office/drawing/2014/main" id="{A01F96AB-998D-25EA-76D6-D399D5C91F28}"/>
              </a:ext>
            </a:extLst>
          </p:cNvPr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807252" y="3751633"/>
            <a:ext cx="117548" cy="66117"/>
          </a:xfrm>
          <a:prstGeom prst="rect">
            <a:avLst/>
          </a:prstGeom>
        </p:spPr>
      </p:pic>
      <p:pic>
        <p:nvPicPr>
          <p:cNvPr id="147" name="object 104">
            <a:hlinkClick r:id="rId28"/>
            <a:extLst>
              <a:ext uri="{FF2B5EF4-FFF2-40B4-BE49-F238E27FC236}">
                <a16:creationId xmlns:a16="http://schemas.microsoft.com/office/drawing/2014/main" id="{725A63FF-7D8D-58CA-6C6A-A7FCE1F70B66}"/>
              </a:ext>
            </a:extLst>
          </p:cNvPr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807252" y="3886200"/>
            <a:ext cx="117548" cy="66117"/>
          </a:xfrm>
          <a:prstGeom prst="rect">
            <a:avLst/>
          </a:prstGeom>
        </p:spPr>
      </p:pic>
      <p:pic>
        <p:nvPicPr>
          <p:cNvPr id="148" name="object 104">
            <a:hlinkClick r:id="rId28"/>
            <a:extLst>
              <a:ext uri="{FF2B5EF4-FFF2-40B4-BE49-F238E27FC236}">
                <a16:creationId xmlns:a16="http://schemas.microsoft.com/office/drawing/2014/main" id="{6A885C86-464A-D12C-8FC3-1B094C5413FF}"/>
              </a:ext>
            </a:extLst>
          </p:cNvPr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807252" y="3993267"/>
            <a:ext cx="117548" cy="66117"/>
          </a:xfrm>
          <a:prstGeom prst="rect">
            <a:avLst/>
          </a:prstGeom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A14D966A-4991-D024-AB29-B44769302CA5}"/>
              </a:ext>
            </a:extLst>
          </p:cNvPr>
          <p:cNvSpPr txBox="1"/>
          <p:nvPr/>
        </p:nvSpPr>
        <p:spPr>
          <a:xfrm>
            <a:off x="208751" y="5953388"/>
            <a:ext cx="1118524" cy="784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MTF Directory Assistance:</a:t>
            </a:r>
            <a:b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808-433-6661 or 808-433-6662</a:t>
            </a:r>
          </a:p>
          <a:p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1"/>
              </a:rPr>
              <a:t>MHS GENESIS Patient Portal</a:t>
            </a:r>
            <a:endParaRPr lang="en-US" sz="45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Desmond T. Doss Health Clinic</a:t>
            </a:r>
          </a:p>
          <a:p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2"/>
              </a:rPr>
              <a:t> www.desmond-doss.tricare.mil</a:t>
            </a:r>
            <a:endParaRPr lang="en-US" sz="45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Tripler Army Medical Center (TAMC)</a:t>
            </a:r>
          </a:p>
          <a:p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73"/>
              </a:rPr>
              <a:t> www.tripler.tricare.mil</a:t>
            </a:r>
            <a:endParaRPr lang="en-US" sz="45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45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Warrior Ohana Medical Home</a:t>
            </a:r>
            <a:b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5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808-433-5420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2823</TotalTime>
  <Words>711</Words>
  <Application>Microsoft Office PowerPoint</Application>
  <PresentationFormat>Custom</PresentationFormat>
  <Paragraphs>226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Black</vt:lpstr>
      <vt:lpstr>Calibri</vt:lpstr>
      <vt:lpstr>Times New Roman</vt:lpstr>
      <vt:lpstr>Office Theme</vt:lpstr>
      <vt:lpstr>I NEED ASSISTANCE WITH…</vt:lpstr>
    </vt:vector>
  </TitlesOfParts>
  <Manager/>
  <Company>Army Golden Master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Brown, Scott P Mr CIV USA</dc:creator>
  <dc:description/>
  <cp:lastModifiedBy>Morano, Rocco L CIV USARMY IMCOM (USA)</cp:lastModifiedBy>
  <cp:revision>8</cp:revision>
  <cp:lastPrinted>2024-06-13T21:15:35Z</cp:lastPrinted>
  <dcterms:created xsi:type="dcterms:W3CDTF">2024-06-04T13:06:17Z</dcterms:created>
  <dcterms:modified xsi:type="dcterms:W3CDTF">2025-04-14T17:09:41Z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0x010100DE845CC758335E4085C9B380D0CC886F</vt:lpwstr>
  </property>
  <property fmtid="{D5CDD505-2E9C-101B-9397-08002B2CF9AE}" pid="3" name="Created">
    <vt:filetime>2024-05-17T00:00:00Z</vt:filetime>
  </property>
  <property fmtid="{D5CDD505-2E9C-101B-9397-08002B2CF9AE}" pid="4" name="Creator">
    <vt:lpwstr>Acrobat PDFMaker 24 for Excel</vt:lpwstr>
  </property>
  <property fmtid="{D5CDD505-2E9C-101B-9397-08002B2CF9AE}" pid="5" name="LastSaved">
    <vt:filetime>2024-06-04T00:00:00Z</vt:filetime>
  </property>
  <property fmtid="{D5CDD505-2E9C-101B-9397-08002B2CF9AE}" pid="6" name="MediaServiceImageTags">
    <vt:lpwstr/>
  </property>
  <property fmtid="{D5CDD505-2E9C-101B-9397-08002B2CF9AE}" pid="7" name="Producer">
    <vt:lpwstr>Adobe PDF Library 24.2.207</vt:lpwstr>
  </property>
</Properties>
</file>