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58"/>
  </p:notesMasterIdLst>
  <p:sldIdLst>
    <p:sldId id="366" r:id="rId2"/>
    <p:sldId id="369" r:id="rId3"/>
    <p:sldId id="395" r:id="rId4"/>
    <p:sldId id="360" r:id="rId5"/>
    <p:sldId id="267" r:id="rId6"/>
    <p:sldId id="266" r:id="rId7"/>
    <p:sldId id="268" r:id="rId8"/>
    <p:sldId id="269" r:id="rId9"/>
    <p:sldId id="270" r:id="rId10"/>
    <p:sldId id="276" r:id="rId11"/>
    <p:sldId id="272" r:id="rId12"/>
    <p:sldId id="273" r:id="rId13"/>
    <p:sldId id="274" r:id="rId14"/>
    <p:sldId id="275" r:id="rId15"/>
    <p:sldId id="370" r:id="rId16"/>
    <p:sldId id="361" r:id="rId17"/>
    <p:sldId id="359" r:id="rId18"/>
    <p:sldId id="389" r:id="rId19"/>
    <p:sldId id="391" r:id="rId20"/>
    <p:sldId id="390" r:id="rId21"/>
    <p:sldId id="263" r:id="rId22"/>
    <p:sldId id="367" r:id="rId23"/>
    <p:sldId id="262" r:id="rId24"/>
    <p:sldId id="258" r:id="rId25"/>
    <p:sldId id="394" r:id="rId26"/>
    <p:sldId id="381" r:id="rId27"/>
    <p:sldId id="259" r:id="rId28"/>
    <p:sldId id="371" r:id="rId29"/>
    <p:sldId id="378" r:id="rId30"/>
    <p:sldId id="294" r:id="rId31"/>
    <p:sldId id="295" r:id="rId32"/>
    <p:sldId id="296" r:id="rId33"/>
    <p:sldId id="379" r:id="rId34"/>
    <p:sldId id="393" r:id="rId35"/>
    <p:sldId id="380" r:id="rId36"/>
    <p:sldId id="303" r:id="rId37"/>
    <p:sldId id="305" r:id="rId38"/>
    <p:sldId id="306" r:id="rId39"/>
    <p:sldId id="307" r:id="rId40"/>
    <p:sldId id="308" r:id="rId41"/>
    <p:sldId id="310" r:id="rId42"/>
    <p:sldId id="313" r:id="rId43"/>
    <p:sldId id="316" r:id="rId44"/>
    <p:sldId id="374" r:id="rId45"/>
    <p:sldId id="343" r:id="rId46"/>
    <p:sldId id="344" r:id="rId47"/>
    <p:sldId id="345" r:id="rId48"/>
    <p:sldId id="346" r:id="rId49"/>
    <p:sldId id="377" r:id="rId50"/>
    <p:sldId id="348" r:id="rId51"/>
    <p:sldId id="349" r:id="rId52"/>
    <p:sldId id="373" r:id="rId53"/>
    <p:sldId id="386" r:id="rId54"/>
    <p:sldId id="385" r:id="rId55"/>
    <p:sldId id="383" r:id="rId56"/>
    <p:sldId id="384" r:id="rId5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1279" autoAdjust="0"/>
  </p:normalViewPr>
  <p:slideViewPr>
    <p:cSldViewPr>
      <p:cViewPr varScale="1">
        <p:scale>
          <a:sx n="68" d="100"/>
          <a:sy n="68" d="100"/>
        </p:scale>
        <p:origin x="6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93E011-A726-43AA-8589-885657BAFDA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570D4F55-278F-4F81-9005-EE82E4627EA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en-US"/>
          </a:p>
        </p:txBody>
      </p:sp>
      <p:sp>
        <p:nvSpPr>
          <p:cNvPr id="8196" name="Rectangle 4">
            <a:extLst>
              <a:ext uri="{FF2B5EF4-FFF2-40B4-BE49-F238E27FC236}">
                <a16:creationId xmlns:a16="http://schemas.microsoft.com/office/drawing/2014/main" id="{1C6CF617-75AB-49BD-8834-024EAB4C41E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DEA3C5F-FA85-4433-9003-097B720DFC0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ECC156B-B454-4FCA-AF27-2B6E0F3E7D3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4103" name="Rectangle 7">
            <a:extLst>
              <a:ext uri="{FF2B5EF4-FFF2-40B4-BE49-F238E27FC236}">
                <a16:creationId xmlns:a16="http://schemas.microsoft.com/office/drawing/2014/main" id="{9EF6F36B-6278-4529-9AC6-4D523160937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B482965-F9BA-4A8D-B114-032FC1938E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1FD3BD5-9506-4C46-9BAF-2C4E93047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B23BFE-E733-4360-92BD-F4FB25CC9641}" type="slidenum">
              <a:rPr lang="en-US" altLang="en-US"/>
              <a:pPr>
                <a:spcBef>
                  <a:spcPct val="0"/>
                </a:spcBef>
              </a:pPr>
              <a:t>1</a:t>
            </a:fld>
            <a:endParaRPr lang="en-US" altLang="en-US"/>
          </a:p>
        </p:txBody>
      </p:sp>
      <p:sp>
        <p:nvSpPr>
          <p:cNvPr id="10243" name="Rectangle 2">
            <a:extLst>
              <a:ext uri="{FF2B5EF4-FFF2-40B4-BE49-F238E27FC236}">
                <a16:creationId xmlns:a16="http://schemas.microsoft.com/office/drawing/2014/main" id="{954F2477-53A7-4DF2-A6A0-FF711F735A7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138EA5E-F06C-4ABC-AE23-F97FD46F4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BDDA515-D421-4D2B-9C9C-7F104D6CEA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2189F4-8DDE-44FF-99AF-4DFD407D6845}" type="slidenum">
              <a:rPr lang="en-US" altLang="en-US"/>
              <a:pPr>
                <a:spcBef>
                  <a:spcPct val="0"/>
                </a:spcBef>
              </a:pPr>
              <a:t>12</a:t>
            </a:fld>
            <a:endParaRPr lang="en-US" altLang="en-US"/>
          </a:p>
        </p:txBody>
      </p:sp>
      <p:sp>
        <p:nvSpPr>
          <p:cNvPr id="30723" name="Rectangle 2">
            <a:extLst>
              <a:ext uri="{FF2B5EF4-FFF2-40B4-BE49-F238E27FC236}">
                <a16:creationId xmlns:a16="http://schemas.microsoft.com/office/drawing/2014/main" id="{5B654FE8-9EDF-4415-951B-0BFDF87DF0C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01E6FF6-012D-4695-AE04-399A943BEB47}"/>
              </a:ext>
            </a:extLst>
          </p:cNvPr>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b="1">
                <a:latin typeface="Arial" panose="020B0604020202020204" pitchFamily="34" charset="0"/>
              </a:rPr>
              <a:t>Instructor Notes</a:t>
            </a:r>
          </a:p>
          <a:p>
            <a:pPr marL="114300" indent="-114300" eaLnBrk="1" hangingPunct="1">
              <a:buFontTx/>
              <a:buChar char="•"/>
            </a:pPr>
            <a:r>
              <a:rPr lang="en-US" altLang="en-US">
                <a:latin typeface="Arial" panose="020B0604020202020204" pitchFamily="34" charset="0"/>
              </a:rPr>
              <a:t>Gloves can help keep food safe by creating a barrier between hands and food. </a:t>
            </a:r>
          </a:p>
          <a:p>
            <a:pPr marL="114300" indent="-114300" eaLnBrk="1" hangingPunct="1">
              <a:buFontTx/>
              <a:buChar char="•"/>
            </a:pPr>
            <a:r>
              <a:rPr lang="en-US" altLang="en-US">
                <a:latin typeface="Arial" panose="020B0604020202020204" pitchFamily="34" charset="0"/>
              </a:rPr>
              <a:t>Buy disposable gloves. Gloves used to handle food are for single use only. They should never be washed and reused.</a:t>
            </a:r>
          </a:p>
          <a:p>
            <a:pPr marL="114300" indent="-114300" eaLnBrk="1" hangingPunct="1">
              <a:buFontTx/>
              <a:buChar char="•"/>
            </a:pPr>
            <a:r>
              <a:rPr lang="en-US" altLang="en-US">
                <a:latin typeface="Arial" panose="020B0604020202020204" pitchFamily="34" charset="0"/>
              </a:rPr>
              <a:t>Buy the right glove for the task. Long gloves, for example should be used for mixing salads.</a:t>
            </a:r>
          </a:p>
          <a:p>
            <a:pPr marL="114300" indent="-114300" eaLnBrk="1" hangingPunct="1">
              <a:buFontTx/>
              <a:buChar char="•"/>
            </a:pPr>
            <a:r>
              <a:rPr lang="en-US" altLang="en-US">
                <a:latin typeface="Arial" panose="020B0604020202020204" pitchFamily="34" charset="0"/>
              </a:rPr>
              <a:t>Provide a variety of glove sizes. Gloves that are too big will not stay on the hand, and those that are too small will tear or rip easily.</a:t>
            </a:r>
          </a:p>
          <a:p>
            <a:pPr marL="114300" indent="-114300" eaLnBrk="1" hangingPunct="1">
              <a:buFontTx/>
              <a:buChar char="•"/>
            </a:pPr>
            <a:r>
              <a:rPr lang="en-US" altLang="en-US">
                <a:latin typeface="Arial" panose="020B0604020202020204" pitchFamily="34" charset="0"/>
              </a:rPr>
              <a:t>Consider latex alternatives for employees who are sensitive to the material.</a:t>
            </a:r>
          </a:p>
          <a:p>
            <a:pPr marL="114300" indent="-114300" eaLnBrk="1" hangingPunct="1">
              <a:buFontTx/>
              <a:buChar char="•"/>
            </a:pPr>
            <a:r>
              <a:rPr lang="en-US" altLang="en-US">
                <a:latin typeface="Arial" panose="020B0604020202020204" pitchFamily="34" charset="0"/>
              </a:rPr>
              <a:t>Focus on safety, durability, and cleanliness. Make sure you purchase gloves specifically designed for food contact, which include gloves bearing the NSF International certification mark.</a:t>
            </a:r>
          </a:p>
          <a:p>
            <a:pPr marL="114300" indent="-114300" eaLnBrk="1" hangingPunct="1">
              <a:lnSpc>
                <a:spcPct val="80000"/>
              </a:lnSpc>
              <a:spcBef>
                <a:spcPct val="50000"/>
              </a:spcBef>
              <a:buSzPct val="80000"/>
            </a:pPr>
            <a:endParaRPr lang="en-US" altLang="en-US">
              <a:latin typeface="Times"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7A27C85-9A95-415B-B6F5-A72DC66B3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9151BF-9548-4F79-8BD3-2E2C9DAF0DF9}" type="slidenum">
              <a:rPr lang="en-US" altLang="en-US"/>
              <a:pPr>
                <a:spcBef>
                  <a:spcPct val="0"/>
                </a:spcBef>
              </a:pPr>
              <a:t>13</a:t>
            </a:fld>
            <a:endParaRPr lang="en-US" altLang="en-US"/>
          </a:p>
        </p:txBody>
      </p:sp>
      <p:sp>
        <p:nvSpPr>
          <p:cNvPr id="32771" name="Rectangle 2">
            <a:extLst>
              <a:ext uri="{FF2B5EF4-FFF2-40B4-BE49-F238E27FC236}">
                <a16:creationId xmlns:a16="http://schemas.microsoft.com/office/drawing/2014/main" id="{180613C9-7F0A-41D4-A237-20359BC307E7}"/>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F82EC81-687C-4F35-8571-D3BA80C37ACA}"/>
              </a:ext>
            </a:extLst>
          </p:cNvPr>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3" rIns="92824" bIns="46413"/>
          <a:lstStyle/>
          <a:p>
            <a:pPr marL="114300" indent="-114300" eaLnBrk="1" hangingPunct="1"/>
            <a:r>
              <a:rPr lang="en-US" altLang="en-US" b="1">
                <a:latin typeface="Arial" panose="020B0604020202020204" pitchFamily="34" charset="0"/>
              </a:rPr>
              <a:t>Instructor Notes</a:t>
            </a:r>
          </a:p>
          <a:p>
            <a:pPr marL="114300" indent="-114300" eaLnBrk="1" hangingPunct="1">
              <a:buFontTx/>
              <a:buChar char="•"/>
            </a:pPr>
            <a:r>
              <a:rPr lang="en-US" altLang="en-US">
                <a:latin typeface="Arial" panose="020B0604020202020204" pitchFamily="34" charset="0"/>
              </a:rPr>
              <a:t>Hands must be washed before putting on gloves and when changing to a new pair. </a:t>
            </a:r>
          </a:p>
          <a:p>
            <a:pPr marL="114300" indent="-114300" eaLnBrk="1" hangingPunct="1">
              <a:buFontTx/>
              <a:buChar char="•"/>
            </a:pPr>
            <a:r>
              <a:rPr lang="en-US" altLang="en-US">
                <a:latin typeface="Arial" panose="020B0604020202020204" pitchFamily="34" charset="0"/>
              </a:rPr>
              <a:t>When removing gloves, grasp them at the cuff and peel them off inside out over the fingers, without making contact with the palm and fingers. </a:t>
            </a:r>
          </a:p>
          <a:p>
            <a:pPr marL="114300" indent="-114300" eaLnBrk="1" hangingPunct="1">
              <a:buFontTx/>
              <a:buChar char="•"/>
            </a:pPr>
            <a:r>
              <a:rPr lang="en-US" altLang="en-US">
                <a:latin typeface="Arial" panose="020B0604020202020204" pitchFamily="34" charset="0"/>
              </a:rPr>
              <a:t>Discuss the How This Relates To Me on page 4-11 in ServSafe Essentials.</a:t>
            </a:r>
          </a:p>
          <a:p>
            <a:pPr marL="114300" indent="-114300" eaLnBrk="1" hangingPunct="1">
              <a:lnSpc>
                <a:spcPct val="80000"/>
              </a:lnSpc>
              <a:spcBef>
                <a:spcPct val="50000"/>
              </a:spcBef>
              <a:buSzPct val="80000"/>
            </a:pPr>
            <a:endParaRPr lang="en-US" altLang="en-US">
              <a:latin typeface="Times" panose="020206030504050203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DB97435-26FA-4F05-9C30-03F4E76924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FE0F34-FD1C-431F-BA24-E38B37F23F83}" type="slidenum">
              <a:rPr lang="en-US" altLang="en-US"/>
              <a:pPr>
                <a:spcBef>
                  <a:spcPct val="0"/>
                </a:spcBef>
              </a:pPr>
              <a:t>14</a:t>
            </a:fld>
            <a:endParaRPr lang="en-US" altLang="en-US"/>
          </a:p>
        </p:txBody>
      </p:sp>
      <p:sp>
        <p:nvSpPr>
          <p:cNvPr id="34819" name="Rectangle 2">
            <a:extLst>
              <a:ext uri="{FF2B5EF4-FFF2-40B4-BE49-F238E27FC236}">
                <a16:creationId xmlns:a16="http://schemas.microsoft.com/office/drawing/2014/main" id="{123A135E-2AAE-4F77-B41C-C9BAF22A573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BE97CD0-5B06-4831-B417-45E80D5F7B6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b="1">
                <a:latin typeface="Arial" panose="020B0604020202020204" pitchFamily="34" charset="0"/>
                <a:cs typeface="Times New Roman" panose="02020603050405020304" pitchFamily="18" charset="0"/>
              </a:rPr>
              <a:t>Instructor Notes</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A foodhandler’s attire plays an important role in the prevention of foodborne illness. </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A hair restraint will keep hair away from food and keep foodhandlers from touching it. Foodhandlers with facial hair should also wear a beard restraint. </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Foodhandlers must remove jewelry from hands and arms prior to preparing or serving food and when working around food-preparation areas. Jewelry may contain microorganisms and may tempt foodhandlers to touch it. Remove rings (except a plain band); bracelets (including medical information jewelry); and watches. Your company may also require the removal of other types of jewelry as well. </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It is important to check with your local regulatory agency for work attire requirements in your jurisdiction.</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These requirements should be reflected in written policies that are consistently monitored and enforced. All applicants should be made aware of these policies prior to employment.</a:t>
            </a:r>
          </a:p>
          <a:p>
            <a:pPr marL="114300" indent="-114300" eaLnBrk="1" hangingPunct="1">
              <a:buFontTx/>
              <a:buChar char="•"/>
            </a:pPr>
            <a:r>
              <a:rPr lang="en-US" altLang="en-US">
                <a:latin typeface="Arial" panose="020B0604020202020204" pitchFamily="34" charset="0"/>
              </a:rPr>
              <a:t>Discuss the How This Relates To Me on page 4-13 in ServSafe Essentials.</a:t>
            </a:r>
            <a:endParaRPr lang="en-US" altLang="en-US">
              <a:latin typeface="Arial" panose="020B0604020202020204" pitchFamily="34" charset="0"/>
              <a:cs typeface="Times New Roman" panose="02020603050405020304" pitchFamily="18" charset="0"/>
            </a:endParaRPr>
          </a:p>
          <a:p>
            <a:pPr marL="114300" indent="-114300" eaLnBrk="1" hangingPunct="1">
              <a:lnSpc>
                <a:spcPct val="80000"/>
              </a:lnSpc>
              <a:spcBef>
                <a:spcPct val="50000"/>
              </a:spcBef>
              <a:buFont typeface="Symbol" panose="05050102010706020507" pitchFamily="18" charset="2"/>
              <a:buNone/>
            </a:pPr>
            <a:endParaRPr lang="en-US" altLang="en-US">
              <a:latin typeface="Arial" panose="020B0604020202020204" pitchFamily="34" charset="0"/>
              <a:cs typeface="Times New Roman" panose="02020603050405020304" pitchFamily="18" charset="0"/>
            </a:endParaRPr>
          </a:p>
          <a:p>
            <a:pPr marL="114300" indent="-114300" eaLnBrk="1" hangingPunct="1">
              <a:lnSpc>
                <a:spcPct val="80000"/>
              </a:lnSpc>
              <a:spcBef>
                <a:spcPct val="50000"/>
              </a:spcBef>
              <a:buFont typeface="Symbol" panose="05050102010706020507" pitchFamily="18" charset="2"/>
              <a:buNone/>
            </a:pP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20FB42A-E36A-4E03-ABCD-C45668EEF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9786D5-A7F8-45AB-AA32-BA314409F1C8}" type="slidenum">
              <a:rPr lang="en-US" altLang="en-US"/>
              <a:pPr>
                <a:spcBef>
                  <a:spcPct val="0"/>
                </a:spcBef>
              </a:pPr>
              <a:t>15</a:t>
            </a:fld>
            <a:endParaRPr lang="en-US" altLang="en-US"/>
          </a:p>
        </p:txBody>
      </p:sp>
      <p:sp>
        <p:nvSpPr>
          <p:cNvPr id="36867" name="Rectangle 2">
            <a:extLst>
              <a:ext uri="{FF2B5EF4-FFF2-40B4-BE49-F238E27FC236}">
                <a16:creationId xmlns:a16="http://schemas.microsoft.com/office/drawing/2014/main" id="{4E426C0B-1CB7-42AF-A1C3-08828BA2ED6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1E3C833-D8B9-4ABA-A79E-B90932569A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FD1F530-719E-4499-90D2-16322690B4B5}"/>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FB60DE4-D71C-4EE0-84C6-54B9FC764B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Arial" panose="020B0604020202020204" pitchFamily="34" charset="0"/>
              </a:rPr>
              <a:t>Dirty hands</a:t>
            </a:r>
          </a:p>
          <a:p>
            <a:pPr marL="228600" indent="-228600">
              <a:buFontTx/>
              <a:buAutoNum type="arabicPeriod"/>
            </a:pPr>
            <a:r>
              <a:rPr lang="en-US" altLang="en-US">
                <a:latin typeface="Arial" panose="020B0604020202020204" pitchFamily="34" charset="0"/>
              </a:rPr>
              <a:t>Sick Employee</a:t>
            </a:r>
          </a:p>
          <a:p>
            <a:pPr marL="228600" indent="-228600">
              <a:buFontTx/>
              <a:buAutoNum type="arabicPeriod"/>
            </a:pPr>
            <a:r>
              <a:rPr lang="en-US" altLang="en-US">
                <a:latin typeface="Arial" panose="020B0604020202020204" pitchFamily="34" charset="0"/>
              </a:rPr>
              <a:t>Smoking in the Kitchen</a:t>
            </a:r>
          </a:p>
          <a:p>
            <a:pPr marL="228600" indent="-228600">
              <a:buFontTx/>
              <a:buAutoNum type="arabicPeriod"/>
            </a:pPr>
            <a:r>
              <a:rPr lang="en-US" altLang="en-US">
                <a:latin typeface="Arial" panose="020B0604020202020204" pitchFamily="34" charset="0"/>
              </a:rPr>
              <a:t>Unauthorized Jewelry</a:t>
            </a:r>
          </a:p>
          <a:p>
            <a:pPr marL="228600" indent="-228600">
              <a:buFontTx/>
              <a:buAutoNum type="arabicPeriod"/>
            </a:pPr>
            <a:r>
              <a:rPr lang="en-US" altLang="en-US">
                <a:latin typeface="Arial" panose="020B0604020202020204" pitchFamily="34" charset="0"/>
              </a:rPr>
              <a:t>Open Drink Container</a:t>
            </a:r>
          </a:p>
          <a:p>
            <a:pPr marL="228600" indent="-228600">
              <a:buFontTx/>
              <a:buAutoNum type="arabicPeriod"/>
            </a:pPr>
            <a:r>
              <a:rPr lang="en-US" altLang="en-US">
                <a:latin typeface="Arial" panose="020B0604020202020204" pitchFamily="34" charset="0"/>
              </a:rPr>
              <a:t>Scratching his band aid</a:t>
            </a:r>
          </a:p>
          <a:p>
            <a:pPr marL="228600" indent="-228600">
              <a:buFontTx/>
              <a:buAutoNum type="arabicPeriod"/>
            </a:pPr>
            <a:r>
              <a:rPr lang="en-US" altLang="en-US">
                <a:latin typeface="Arial" panose="020B0604020202020204" pitchFamily="34" charset="0"/>
              </a:rPr>
              <a:t>Beard with no restraint</a:t>
            </a:r>
          </a:p>
          <a:p>
            <a:pPr marL="228600" indent="-228600">
              <a:buFontTx/>
              <a:buAutoNum type="arabicPeriod"/>
            </a:pPr>
            <a:r>
              <a:rPr lang="en-US" altLang="en-US">
                <a:latin typeface="Arial" panose="020B0604020202020204" pitchFamily="34" charset="0"/>
              </a:rPr>
              <a:t>Sneezing on the food</a:t>
            </a:r>
          </a:p>
          <a:p>
            <a:pPr marL="228600" indent="-228600">
              <a:buFontTx/>
              <a:buAutoNum type="arabicPeriod"/>
            </a:pPr>
            <a:r>
              <a:rPr lang="en-US" altLang="en-US">
                <a:latin typeface="Arial" panose="020B0604020202020204" pitchFamily="34" charset="0"/>
              </a:rPr>
              <a:t>Eating in the food prep area</a:t>
            </a:r>
          </a:p>
        </p:txBody>
      </p:sp>
      <p:sp>
        <p:nvSpPr>
          <p:cNvPr id="38916" name="Slide Number Placeholder 3">
            <a:extLst>
              <a:ext uri="{FF2B5EF4-FFF2-40B4-BE49-F238E27FC236}">
                <a16:creationId xmlns:a16="http://schemas.microsoft.com/office/drawing/2014/main" id="{524D6647-7979-4EDB-951B-502F7E6A26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4F3A9D-84AB-4434-97DE-107FD692F536}" type="slidenum">
              <a:rPr lang="en-US" altLang="en-US"/>
              <a:pPr>
                <a:spcBef>
                  <a:spcPct val="0"/>
                </a:spcBef>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9F8A0CE-3003-436F-BF0C-4E7669FDC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F8CDF-4F50-4748-92B1-935D4C22F42E}" type="slidenum">
              <a:rPr lang="en-US" altLang="en-US"/>
              <a:pPr>
                <a:spcBef>
                  <a:spcPct val="0"/>
                </a:spcBef>
              </a:pPr>
              <a:t>21</a:t>
            </a:fld>
            <a:endParaRPr lang="en-US" altLang="en-US"/>
          </a:p>
        </p:txBody>
      </p:sp>
      <p:sp>
        <p:nvSpPr>
          <p:cNvPr id="45059" name="Rectangle 2">
            <a:extLst>
              <a:ext uri="{FF2B5EF4-FFF2-40B4-BE49-F238E27FC236}">
                <a16:creationId xmlns:a16="http://schemas.microsoft.com/office/drawing/2014/main" id="{084B5029-C7C3-4BC9-AFD5-99DEAA1D7188}"/>
              </a:ext>
            </a:extLst>
          </p:cNvPr>
          <p:cNvSpPr>
            <a:spLocks noGrp="1" noRot="1" noChangeAspect="1" noChangeArrowheads="1" noTextEdit="1"/>
          </p:cNvSpPr>
          <p:nvPr>
            <p:ph type="sldImg"/>
          </p:nvPr>
        </p:nvSpPr>
        <p:spPr>
          <a:xfrm>
            <a:off x="1143000" y="687388"/>
            <a:ext cx="4572000" cy="3429000"/>
          </a:xfrm>
          <a:ln/>
        </p:spPr>
      </p:sp>
      <p:sp>
        <p:nvSpPr>
          <p:cNvPr id="45060" name="Rectangle 3">
            <a:extLst>
              <a:ext uri="{FF2B5EF4-FFF2-40B4-BE49-F238E27FC236}">
                <a16:creationId xmlns:a16="http://schemas.microsoft.com/office/drawing/2014/main" id="{9759F6DB-CB6C-4193-9586-0252A4744626}"/>
              </a:ext>
            </a:extLst>
          </p:cNvPr>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114300" indent="-114300" eaLnBrk="1" hangingPunct="1">
              <a:lnSpc>
                <a:spcPct val="80000"/>
              </a:lnSpc>
              <a:spcBef>
                <a:spcPct val="50000"/>
              </a:spcBef>
              <a:buSzPct val="80000"/>
            </a:pPr>
            <a:r>
              <a:rPr lang="en-US" altLang="en-US" b="1">
                <a:latin typeface="Arial" panose="020B0604020202020204" pitchFamily="34" charset="0"/>
                <a:cs typeface="Times New Roman" panose="02020603050405020304" pitchFamily="18" charset="0"/>
              </a:rPr>
              <a:t>Instructor Notes</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Although any type of food can be contaminated, some are better able to support the rapid growth of microorganisms than others. These items are called potentially hazardous food.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84559F4-CCE4-4940-A811-7B0CD5BDB1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C9DCAF-6ECD-43F2-B69A-5E0BA0981EB4}" type="slidenum">
              <a:rPr lang="en-US" altLang="en-US"/>
              <a:pPr>
                <a:spcBef>
                  <a:spcPct val="0"/>
                </a:spcBef>
              </a:pPr>
              <a:t>22</a:t>
            </a:fld>
            <a:endParaRPr lang="en-US" altLang="en-US"/>
          </a:p>
        </p:txBody>
      </p:sp>
      <p:sp>
        <p:nvSpPr>
          <p:cNvPr id="47107" name="Rectangle 2">
            <a:extLst>
              <a:ext uri="{FF2B5EF4-FFF2-40B4-BE49-F238E27FC236}">
                <a16:creationId xmlns:a16="http://schemas.microsoft.com/office/drawing/2014/main" id="{01148684-116C-4711-A530-284E1754CCE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1D1C83D5-DE87-4BE6-A84C-8EABA05ABB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DA1826E-F25A-42F7-86C9-AC845AF08F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5F2ED8-0ABE-4942-876D-7B973C460651}" type="slidenum">
              <a:rPr lang="en-US" altLang="en-US"/>
              <a:pPr>
                <a:spcBef>
                  <a:spcPct val="0"/>
                </a:spcBef>
              </a:pPr>
              <a:t>23</a:t>
            </a:fld>
            <a:endParaRPr lang="en-US" altLang="en-US"/>
          </a:p>
        </p:txBody>
      </p:sp>
      <p:sp>
        <p:nvSpPr>
          <p:cNvPr id="49155" name="Rectangle 2">
            <a:extLst>
              <a:ext uri="{FF2B5EF4-FFF2-40B4-BE49-F238E27FC236}">
                <a16:creationId xmlns:a16="http://schemas.microsoft.com/office/drawing/2014/main" id="{EFEADBE5-0EC9-4A2D-9656-3B468FBD1FA1}"/>
              </a:ext>
            </a:extLst>
          </p:cNvPr>
          <p:cNvSpPr>
            <a:spLocks noGrp="1" noRot="1" noChangeAspect="1" noChangeArrowheads="1" noTextEdit="1"/>
          </p:cNvSpPr>
          <p:nvPr>
            <p:ph type="sldImg"/>
          </p:nvPr>
        </p:nvSpPr>
        <p:spPr>
          <a:xfrm>
            <a:off x="1143000" y="687388"/>
            <a:ext cx="4572000" cy="3429000"/>
          </a:xfrm>
          <a:ln/>
        </p:spPr>
      </p:sp>
      <p:sp>
        <p:nvSpPr>
          <p:cNvPr id="49156" name="Rectangle 3">
            <a:extLst>
              <a:ext uri="{FF2B5EF4-FFF2-40B4-BE49-F238E27FC236}">
                <a16:creationId xmlns:a16="http://schemas.microsoft.com/office/drawing/2014/main" id="{D90EE529-8062-46FC-8EC8-E95A8031F0A0}"/>
              </a:ext>
            </a:extLst>
          </p:cNvPr>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defTabSz="114300" eaLnBrk="1" hangingPunct="1"/>
            <a:r>
              <a:rPr lang="en-US" altLang="en-US" b="1">
                <a:latin typeface="Arial" panose="020B0604020202020204" pitchFamily="34" charset="0"/>
                <a:cs typeface="Times New Roman" panose="02020603050405020304" pitchFamily="18" charset="0"/>
              </a:rPr>
              <a:t>Instructor Notes</a:t>
            </a:r>
            <a:r>
              <a:rPr lang="en-US" altLang="en-US" b="1">
                <a:solidFill>
                  <a:srgbClr val="FF3300"/>
                </a:solidFill>
                <a:latin typeface="Arial" panose="020B0604020202020204" pitchFamily="34" charset="0"/>
              </a:rPr>
              <a:t> </a:t>
            </a:r>
          </a:p>
          <a:p>
            <a:pPr marL="233363" indent="-233363" defTabSz="114300" eaLnBrk="1" hangingPunct="1">
              <a:buFontTx/>
              <a:buChar char="•"/>
            </a:pPr>
            <a:r>
              <a:rPr lang="en-US" altLang="en-US">
                <a:latin typeface="Arial" panose="020B0604020202020204" pitchFamily="34" charset="0"/>
              </a:rPr>
              <a:t>Remind participants that these are factors that can be controlled through good food safety practices and policies.</a:t>
            </a:r>
            <a:r>
              <a:rPr lang="en-US" altLang="en-US" b="1">
                <a:solidFill>
                  <a:srgbClr val="FF3300"/>
                </a:solidFill>
                <a:latin typeface="Arial" panose="020B0604020202020204"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2D1179-D601-4B27-8705-4399A2E2B2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22AB2B-7653-4C79-880B-AF4CF442D16D}" type="slidenum">
              <a:rPr lang="en-US" altLang="en-US"/>
              <a:pPr>
                <a:spcBef>
                  <a:spcPct val="0"/>
                </a:spcBef>
              </a:pPr>
              <a:t>24</a:t>
            </a:fld>
            <a:endParaRPr lang="en-US" altLang="en-US"/>
          </a:p>
        </p:txBody>
      </p:sp>
      <p:sp>
        <p:nvSpPr>
          <p:cNvPr id="51203" name="Rectangle 2">
            <a:extLst>
              <a:ext uri="{FF2B5EF4-FFF2-40B4-BE49-F238E27FC236}">
                <a16:creationId xmlns:a16="http://schemas.microsoft.com/office/drawing/2014/main" id="{23B1FF56-1CB3-4599-BBE3-D7E6DEF827A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71B25E2-92F6-49FB-A39F-0C092344AA52}"/>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Times New Roman" panose="02020603050405020304" pitchFamily="18" charset="0"/>
              </a:rPr>
              <a:t>Instructor Notes</a:t>
            </a:r>
            <a:r>
              <a:rPr lang="en-US" altLang="en-US" b="1">
                <a:solidFill>
                  <a:srgbClr val="FF3300"/>
                </a:solidFill>
                <a:latin typeface="Arial" panose="020B0604020202020204" pitchFamily="34" charset="0"/>
              </a:rPr>
              <a:t> </a:t>
            </a:r>
          </a:p>
          <a:p>
            <a:pPr eaLnBrk="1" hangingPunct="1">
              <a:buFontTx/>
              <a:buChar char="•"/>
            </a:pPr>
            <a:r>
              <a:rPr lang="en-US" altLang="en-US">
                <a:latin typeface="Arial" panose="020B0604020202020204" pitchFamily="34" charset="0"/>
              </a:rPr>
              <a:t>The key to food safety lies in controlling time and temperature throughout the flow of food.</a:t>
            </a:r>
          </a:p>
          <a:p>
            <a:pPr eaLnBrk="1" hangingPunct="1">
              <a:buFontTx/>
              <a:buChar char="•"/>
            </a:pPr>
            <a:r>
              <a:rPr lang="en-US" altLang="en-US">
                <a:latin typeface="Arial" panose="020B0604020202020204" pitchFamily="34" charset="0"/>
              </a:rPr>
              <a:t>It is important to establish standard operating procedures that focus on this area.</a:t>
            </a:r>
            <a:r>
              <a:rPr lang="en-US" altLang="en-US" b="1">
                <a:solidFill>
                  <a:srgbClr val="FF3300"/>
                </a:solidFill>
                <a:latin typeface="Arial" panose="020B0604020202020204" pitchFamily="34" charset="0"/>
              </a:rPr>
              <a:t>  </a:t>
            </a: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FB3451-E266-4EBC-A3BD-F34A0DA84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2277E5-8C6D-4982-98EF-377F20BAA1AF}" type="slidenum">
              <a:rPr lang="en-US" altLang="en-US">
                <a:solidFill>
                  <a:srgbClr val="000000"/>
                </a:solidFill>
              </a:rPr>
              <a:pPr>
                <a:spcBef>
                  <a:spcPct val="0"/>
                </a:spcBef>
              </a:pPr>
              <a:t>25</a:t>
            </a:fld>
            <a:endParaRPr lang="en-US" altLang="en-US">
              <a:solidFill>
                <a:srgbClr val="000000"/>
              </a:solidFill>
            </a:endParaRPr>
          </a:p>
        </p:txBody>
      </p:sp>
      <p:sp>
        <p:nvSpPr>
          <p:cNvPr id="53251" name="Rectangle 2">
            <a:extLst>
              <a:ext uri="{FF2B5EF4-FFF2-40B4-BE49-F238E27FC236}">
                <a16:creationId xmlns:a16="http://schemas.microsoft.com/office/drawing/2014/main" id="{5782EE8B-1EED-41D6-9562-0780B0B8343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E1509909-BD0A-4226-9D43-B4AB83F475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C775C70-EEC4-4A95-8317-78D141C0D9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D3072E-3351-4927-93D1-D06260600FC6}"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08B49D9C-C7C2-479F-864F-C0F5E31EA14D}"/>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944FA3F5-FBD5-47F9-BEF8-97418D544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9E5E9BA-712C-49CB-B99F-3B62A74ADD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DF71FB-19F1-46DA-9EAC-03D7BB0214FB}" type="slidenum">
              <a:rPr lang="en-US" altLang="en-US"/>
              <a:pPr>
                <a:spcBef>
                  <a:spcPct val="0"/>
                </a:spcBef>
              </a:pPr>
              <a:t>26</a:t>
            </a:fld>
            <a:endParaRPr lang="en-US" altLang="en-US"/>
          </a:p>
        </p:txBody>
      </p:sp>
      <p:sp>
        <p:nvSpPr>
          <p:cNvPr id="55299" name="Rectangle 2">
            <a:extLst>
              <a:ext uri="{FF2B5EF4-FFF2-40B4-BE49-F238E27FC236}">
                <a16:creationId xmlns:a16="http://schemas.microsoft.com/office/drawing/2014/main" id="{93B4EA7A-A2EC-40B7-9906-B9F77E7FEEED}"/>
              </a:ext>
            </a:extLst>
          </p:cNvPr>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636E541-F2F0-46E9-A74E-CAE22E939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7AA7FC-3B44-4844-A798-C032CF92BE9B}" type="slidenum">
              <a:rPr lang="en-US" altLang="en-US"/>
              <a:pPr>
                <a:spcBef>
                  <a:spcPct val="0"/>
                </a:spcBef>
              </a:pPr>
              <a:t>27</a:t>
            </a:fld>
            <a:endParaRPr lang="en-US" altLang="en-US"/>
          </a:p>
        </p:txBody>
      </p:sp>
      <p:sp>
        <p:nvSpPr>
          <p:cNvPr id="57347" name="Rectangle 2">
            <a:extLst>
              <a:ext uri="{FF2B5EF4-FFF2-40B4-BE49-F238E27FC236}">
                <a16:creationId xmlns:a16="http://schemas.microsoft.com/office/drawing/2014/main" id="{1A389EB8-090D-4F50-996A-203485CAB9C1}"/>
              </a:ext>
            </a:extLst>
          </p:cNvPr>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66CEDD8-AFB6-4346-8E25-66C93AF21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46B8FD-BE50-4B82-BE62-2E366A66F8D8}" type="slidenum">
              <a:rPr lang="en-US" altLang="en-US"/>
              <a:pPr>
                <a:spcBef>
                  <a:spcPct val="0"/>
                </a:spcBef>
              </a:pPr>
              <a:t>30</a:t>
            </a:fld>
            <a:endParaRPr lang="en-US" altLang="en-US"/>
          </a:p>
        </p:txBody>
      </p:sp>
      <p:sp>
        <p:nvSpPr>
          <p:cNvPr id="61443" name="Rectangle 2">
            <a:extLst>
              <a:ext uri="{FF2B5EF4-FFF2-40B4-BE49-F238E27FC236}">
                <a16:creationId xmlns:a16="http://schemas.microsoft.com/office/drawing/2014/main" id="{0158B10B-B7B5-44A3-B710-751186458936}"/>
              </a:ext>
            </a:extLst>
          </p:cNvPr>
          <p:cNvSpPr>
            <a:spLocks noGrp="1" noRot="1" noChangeAspect="1" noChangeArrowheads="1" noTextEdit="1"/>
          </p:cNvSpPr>
          <p:nvPr>
            <p:ph type="sldImg"/>
          </p:nvPr>
        </p:nvSpPr>
        <p:spPr>
          <a:xfrm>
            <a:off x="1143000" y="687388"/>
            <a:ext cx="4572000" cy="3429000"/>
          </a:xfrm>
          <a:ln/>
        </p:spPr>
      </p:sp>
      <p:sp>
        <p:nvSpPr>
          <p:cNvPr id="61444" name="Rectangle 3">
            <a:extLst>
              <a:ext uri="{FF2B5EF4-FFF2-40B4-BE49-F238E27FC236}">
                <a16:creationId xmlns:a16="http://schemas.microsoft.com/office/drawing/2014/main" id="{F77A0048-A49B-46D8-A01D-A1BCD3CE0411}"/>
              </a:ext>
            </a:extLst>
          </p:cNvPr>
          <p:cNvSpPr>
            <a:spLocks noGrp="1" noChangeArrowheads="1"/>
          </p:cNvSpPr>
          <p:nvPr>
            <p:ph type="body" idx="1"/>
          </p:nvPr>
        </p:nvSpPr>
        <p:spPr>
          <a:xfrm>
            <a:off x="933450" y="4418013"/>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10" rIns="92819" bIns="46410"/>
          <a:lstStyle/>
          <a:p>
            <a:pPr marL="58738" indent="-58738" eaLnBrk="1" hangingPunct="1"/>
            <a:r>
              <a:rPr lang="en-US" altLang="en-US" b="1">
                <a:latin typeface="Arial" panose="020B0604020202020204" pitchFamily="34" charset="0"/>
              </a:rPr>
              <a:t>Instructor Notes</a:t>
            </a:r>
          </a:p>
          <a:p>
            <a:pPr marL="58738" indent="-58738" eaLnBrk="1" hangingPunct="1"/>
            <a:r>
              <a:rPr lang="en-US" altLang="en-US">
                <a:latin typeface="Arial" panose="020B0604020202020204" pitchFamily="34" charset="0"/>
              </a:rPr>
              <a:t> Follow these steps when using the boiling-point method to calibrate a thermometer: </a:t>
            </a:r>
          </a:p>
          <a:p>
            <a:pPr marL="58738" indent="-58738" eaLnBrk="1" hangingPunct="1"/>
            <a:r>
              <a:rPr lang="en-US" altLang="en-US" b="1">
                <a:latin typeface="Arial" panose="020B0604020202020204" pitchFamily="34" charset="0"/>
              </a:rPr>
              <a:t>	1</a:t>
            </a:r>
            <a:r>
              <a:rPr lang="en-US" altLang="en-US">
                <a:latin typeface="Arial" panose="020B0604020202020204" pitchFamily="34" charset="0"/>
              </a:rPr>
              <a:t>: Bring clean tap water to a boil in a deep pan.</a:t>
            </a:r>
          </a:p>
          <a:p>
            <a:pPr marL="58738" indent="-58738" eaLnBrk="1" hangingPunct="1"/>
            <a:r>
              <a:rPr lang="en-US" altLang="en-US" b="1">
                <a:latin typeface="Arial" panose="020B0604020202020204" pitchFamily="34" charset="0"/>
              </a:rPr>
              <a:t>	2: </a:t>
            </a:r>
            <a:r>
              <a:rPr lang="en-US" altLang="en-US">
                <a:latin typeface="Arial" panose="020B0604020202020204" pitchFamily="34" charset="0"/>
              </a:rPr>
              <a:t>Put the thermometer stem or probe into the boiling water so the sensing area is completely submerged. Wait thirty seconds, or until the indicator stops moving. Do not let the stem or probe touch the bottom or sides of the pan. The thermometer stem or probe must remain in the boiling water.</a:t>
            </a:r>
          </a:p>
          <a:p>
            <a:pPr marL="58738" indent="-58738" eaLnBrk="1" hangingPunct="1"/>
            <a:r>
              <a:rPr lang="en-US" altLang="en-US" b="1">
                <a:latin typeface="Arial" panose="020B0604020202020204" pitchFamily="34" charset="0"/>
              </a:rPr>
              <a:t>	3: </a:t>
            </a:r>
            <a:r>
              <a:rPr lang="en-US" altLang="en-US">
                <a:latin typeface="Arial" panose="020B0604020202020204" pitchFamily="34" charset="0"/>
              </a:rPr>
              <a:t>Hold the calibration nut securely with a wrench or other tool and </a:t>
            </a:r>
            <a:br>
              <a:rPr lang="en-US" altLang="en-US">
                <a:latin typeface="Arial" panose="020B0604020202020204" pitchFamily="34" charset="0"/>
              </a:rPr>
            </a:br>
            <a:r>
              <a:rPr lang="en-US" altLang="en-US">
                <a:latin typeface="Arial" panose="020B0604020202020204" pitchFamily="34" charset="0"/>
              </a:rPr>
              <a:t>rotate the head of the thermometer until it reads 212</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F (100</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C). The boiling point of water is about 1</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F (about 0.5</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C) lower for every 550 feet (168m) you are above sea level. On some thermocouples or thermistors, it may be possible to press a reset button to adjust the readout.  </a:t>
            </a:r>
          </a:p>
          <a:p>
            <a:pPr marL="58738" indent="-58738" eaLnBrk="1" hangingPunct="1"/>
            <a:endParaRPr lang="en-US" altLang="en-US">
              <a:latin typeface="Arial" panose="020B0604020202020204" pitchFamily="34" charset="0"/>
            </a:endParaRPr>
          </a:p>
          <a:p>
            <a:pPr marL="58738" indent="-58738" eaLnBrk="1" hangingPunct="1">
              <a:lnSpc>
                <a:spcPct val="80000"/>
              </a:lnSpc>
              <a:spcBef>
                <a:spcPct val="50000"/>
              </a:spcBef>
              <a:buFont typeface="Symbol" panose="05050102010706020507" pitchFamily="18" charset="2"/>
              <a:buNone/>
            </a:pPr>
            <a:r>
              <a:rPr lang="en-US" altLang="en-US">
                <a:latin typeface="Arial" panose="020B0604020202020204"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2C839A3-6113-4D33-95F8-9DD1EE8812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7FFC70-B797-46EF-A63B-D21ECD42890F}" type="slidenum">
              <a:rPr lang="en-US" altLang="en-US"/>
              <a:pPr>
                <a:spcBef>
                  <a:spcPct val="0"/>
                </a:spcBef>
              </a:pPr>
              <a:t>31</a:t>
            </a:fld>
            <a:endParaRPr lang="en-US" altLang="en-US"/>
          </a:p>
        </p:txBody>
      </p:sp>
      <p:sp>
        <p:nvSpPr>
          <p:cNvPr id="63491" name="Rectangle 2">
            <a:extLst>
              <a:ext uri="{FF2B5EF4-FFF2-40B4-BE49-F238E27FC236}">
                <a16:creationId xmlns:a16="http://schemas.microsoft.com/office/drawing/2014/main" id="{C691D47C-A7AC-41C2-A163-A0569C1575B4}"/>
              </a:ext>
            </a:extLst>
          </p:cNvPr>
          <p:cNvSpPr>
            <a:spLocks noGrp="1" noRot="1" noChangeAspect="1" noChangeArrowheads="1" noTextEdit="1"/>
          </p:cNvSpPr>
          <p:nvPr>
            <p:ph type="sldImg"/>
          </p:nvPr>
        </p:nvSpPr>
        <p:spPr>
          <a:xfrm>
            <a:off x="1143000" y="687388"/>
            <a:ext cx="4572000" cy="3429000"/>
          </a:xfrm>
          <a:ln/>
        </p:spPr>
      </p:sp>
      <p:sp>
        <p:nvSpPr>
          <p:cNvPr id="63492" name="Rectangle 3">
            <a:extLst>
              <a:ext uri="{FF2B5EF4-FFF2-40B4-BE49-F238E27FC236}">
                <a16:creationId xmlns:a16="http://schemas.microsoft.com/office/drawing/2014/main" id="{47E4FD22-FC6F-46EF-A107-D49F8DBA3D99}"/>
              </a:ext>
            </a:extLst>
          </p:cNvPr>
          <p:cNvSpPr>
            <a:spLocks noGrp="1" noChangeArrowheads="1"/>
          </p:cNvSpPr>
          <p:nvPr>
            <p:ph type="body" idx="1"/>
          </p:nvPr>
        </p:nvSpPr>
        <p:spPr>
          <a:xfrm>
            <a:off x="933450" y="4418013"/>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10" rIns="92819" bIns="46410"/>
          <a:lstStyle/>
          <a:p>
            <a:pPr eaLnBrk="1" hangingPunct="1"/>
            <a:r>
              <a:rPr lang="en-US" altLang="en-US" b="1">
                <a:latin typeface="Arial" panose="020B0604020202020204" pitchFamily="34" charset="0"/>
              </a:rPr>
              <a:t>Instructor Notes</a:t>
            </a:r>
          </a:p>
          <a:p>
            <a:pPr eaLnBrk="1" hangingPunct="1"/>
            <a:r>
              <a:rPr lang="en-US" altLang="en-US">
                <a:latin typeface="Arial" panose="020B0604020202020204" pitchFamily="34" charset="0"/>
              </a:rPr>
              <a:t>Follow these steps when using the ice-point method to calibrate a thermometer: </a:t>
            </a:r>
          </a:p>
          <a:p>
            <a:pPr eaLnBrk="1" hangingPunct="1"/>
            <a:r>
              <a:rPr lang="en-US" altLang="en-US" b="1">
                <a:latin typeface="Arial" panose="020B0604020202020204" pitchFamily="34" charset="0"/>
              </a:rPr>
              <a:t>1</a:t>
            </a:r>
            <a:r>
              <a:rPr lang="en-US" altLang="en-US">
                <a:latin typeface="Arial" panose="020B0604020202020204" pitchFamily="34" charset="0"/>
              </a:rPr>
              <a:t>: Fill a large container with crushed ice. Add clean tap water until the container is full, and then stir the mixture well.</a:t>
            </a:r>
            <a:endParaRPr lang="en-US" altLang="en-US" b="1">
              <a:latin typeface="Arial" panose="020B0604020202020204" pitchFamily="34" charset="0"/>
            </a:endParaRPr>
          </a:p>
          <a:p>
            <a:pPr eaLnBrk="1" hangingPunct="1"/>
            <a:r>
              <a:rPr lang="en-US" altLang="en-US" b="1">
                <a:latin typeface="Arial" panose="020B0604020202020204" pitchFamily="34" charset="0"/>
              </a:rPr>
              <a:t>2</a:t>
            </a:r>
            <a:r>
              <a:rPr lang="en-US" altLang="en-US">
                <a:latin typeface="Arial" panose="020B0604020202020204" pitchFamily="34" charset="0"/>
              </a:rPr>
              <a:t>: Put the thermometer stem or probe into the ice water so the sensing </a:t>
            </a:r>
            <a:br>
              <a:rPr lang="en-US" altLang="en-US">
                <a:latin typeface="Arial" panose="020B0604020202020204" pitchFamily="34" charset="0"/>
              </a:rPr>
            </a:br>
            <a:r>
              <a:rPr lang="en-US" altLang="en-US">
                <a:latin typeface="Arial" panose="020B0604020202020204" pitchFamily="34" charset="0"/>
              </a:rPr>
              <a:t>area is completely submerged. Wait thirty seconds, or until the indicator stops moving. Do not let the stem or probe touch the container’s bottom or sides. The thermometer stem or probe must remain in the ice water.</a:t>
            </a:r>
            <a:endParaRPr lang="en-US" altLang="en-US" b="1">
              <a:latin typeface="Arial" panose="020B0604020202020204" pitchFamily="34" charset="0"/>
            </a:endParaRPr>
          </a:p>
          <a:p>
            <a:pPr eaLnBrk="1" hangingPunct="1"/>
            <a:r>
              <a:rPr lang="en-US" altLang="en-US" b="1">
                <a:latin typeface="Arial" panose="020B0604020202020204" pitchFamily="34" charset="0"/>
              </a:rPr>
              <a:t>3</a:t>
            </a:r>
            <a:r>
              <a:rPr lang="en-US" altLang="en-US">
                <a:latin typeface="Arial" panose="020B0604020202020204" pitchFamily="34" charset="0"/>
              </a:rPr>
              <a:t>: Hold the calibration nut securely with a wrench or other tool and rotate the head of the thermometer until it reads 32</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F (0</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C). On some thermocouples or thermistors, it may be possible to press a reset button to adjust the readout.</a:t>
            </a:r>
            <a:r>
              <a:rPr lang="en-US" altLang="en-US" b="1">
                <a:latin typeface="Arial" panose="020B0604020202020204" pitchFamily="34" charset="0"/>
              </a:rPr>
              <a:t> </a:t>
            </a: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0E62479-643D-4B02-B164-A969801C3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D7CAE3-9A23-46DA-B572-326A7F6C99F6}" type="slidenum">
              <a:rPr lang="en-US" altLang="en-US"/>
              <a:pPr>
                <a:spcBef>
                  <a:spcPct val="0"/>
                </a:spcBef>
              </a:pPr>
              <a:t>32</a:t>
            </a:fld>
            <a:endParaRPr lang="en-US" altLang="en-US"/>
          </a:p>
        </p:txBody>
      </p:sp>
      <p:sp>
        <p:nvSpPr>
          <p:cNvPr id="65539" name="Rectangle 2">
            <a:extLst>
              <a:ext uri="{FF2B5EF4-FFF2-40B4-BE49-F238E27FC236}">
                <a16:creationId xmlns:a16="http://schemas.microsoft.com/office/drawing/2014/main" id="{E373CDA1-26A3-4303-8565-656411909015}"/>
              </a:ext>
            </a:extLst>
          </p:cNvPr>
          <p:cNvSpPr>
            <a:spLocks noGrp="1" noRot="1" noChangeAspect="1" noChangeArrowheads="1" noTextEdit="1"/>
          </p:cNvSpPr>
          <p:nvPr>
            <p:ph type="sldImg"/>
          </p:nvPr>
        </p:nvSpPr>
        <p:spPr>
          <a:xfrm>
            <a:off x="1143000" y="687388"/>
            <a:ext cx="4572000" cy="3429000"/>
          </a:xfrm>
          <a:ln/>
        </p:spPr>
      </p:sp>
      <p:sp>
        <p:nvSpPr>
          <p:cNvPr id="65540" name="Rectangle 3">
            <a:extLst>
              <a:ext uri="{FF2B5EF4-FFF2-40B4-BE49-F238E27FC236}">
                <a16:creationId xmlns:a16="http://schemas.microsoft.com/office/drawing/2014/main" id="{79F8F7CB-D4B3-482E-89A3-8501C4037493}"/>
              </a:ext>
            </a:extLst>
          </p:cNvPr>
          <p:cNvSpPr>
            <a:spLocks noGrp="1" noChangeArrowheads="1"/>
          </p:cNvSpPr>
          <p:nvPr>
            <p:ph type="body" idx="1"/>
          </p:nvPr>
        </p:nvSpPr>
        <p:spPr>
          <a:xfrm>
            <a:off x="933450" y="4418013"/>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10" rIns="92819" bIns="46410"/>
          <a:lstStyle/>
          <a:p>
            <a:pPr marL="114300" indent="-114300" eaLnBrk="1" hangingPunct="1"/>
            <a:r>
              <a:rPr lang="en-US" altLang="en-US" b="1">
                <a:latin typeface="Arial" panose="020B0604020202020204" pitchFamily="34" charset="0"/>
              </a:rPr>
              <a:t>Instructor Notes</a:t>
            </a:r>
          </a:p>
          <a:p>
            <a:pPr marL="114300" indent="-114300" eaLnBrk="1" hangingPunct="1">
              <a:buFontTx/>
              <a:buChar char="•"/>
            </a:pPr>
            <a:r>
              <a:rPr lang="en-US" altLang="en-US">
                <a:latin typeface="Arial" panose="020B0604020202020204" pitchFamily="34" charset="0"/>
              </a:rPr>
              <a:t>Thermometers should be washed, rinsed, sanitized, and air-dried before and after each use to prevent cross-contamination. Use an approved food-contact surface sanitizing solution to sanitize them.</a:t>
            </a:r>
          </a:p>
          <a:p>
            <a:pPr marL="114300" indent="-114300" eaLnBrk="1" hangingPunct="1">
              <a:buFontTx/>
              <a:buChar char="•"/>
            </a:pPr>
            <a:r>
              <a:rPr lang="en-US" altLang="en-US">
                <a:latin typeface="Arial" panose="020B0604020202020204" pitchFamily="34" charset="0"/>
              </a:rPr>
              <a:t>To ensure accuracy, thermometers should be calibrated before each shift or before each day’s deliveries. They should be recalibrated if they have been dropped, or after they have experienced a severe temperature change.</a:t>
            </a:r>
          </a:p>
          <a:p>
            <a:pPr marL="114300" indent="-114300" eaLnBrk="1" hangingPunct="1">
              <a:buFontTx/>
              <a:buChar char="•"/>
            </a:pPr>
            <a:r>
              <a:rPr lang="en-US" altLang="en-US">
                <a:latin typeface="Arial" panose="020B0604020202020204" pitchFamily="34" charset="0"/>
              </a:rPr>
              <a:t>Glass thermometers should not be used since they can pose a serious danger to employees and customers if they break. </a:t>
            </a:r>
          </a:p>
          <a:p>
            <a:pPr marL="114300" indent="-114300" eaLnBrk="1" hangingPunct="1">
              <a:buFontTx/>
              <a:buChar char="•"/>
            </a:pPr>
            <a:r>
              <a:rPr lang="en-US" altLang="en-US">
                <a:latin typeface="Arial" panose="020B0604020202020204" pitchFamily="34" charset="0"/>
              </a:rPr>
              <a:t>When checking the temperature of food, it is a good practice to take at least two readings in different locations, since product temperature may vary across the food portion. </a:t>
            </a:r>
          </a:p>
          <a:p>
            <a:pPr marL="114300" indent="-114300" eaLnBrk="1" hangingPunct="1">
              <a:buFontTx/>
              <a:buChar char="•"/>
            </a:pPr>
            <a:r>
              <a:rPr lang="en-US" altLang="en-US">
                <a:latin typeface="Arial" panose="020B0604020202020204" pitchFamily="34" charset="0"/>
              </a:rPr>
              <a:t>When checking the internal temperature of food using a bimetallic stemmed </a:t>
            </a:r>
            <a:br>
              <a:rPr lang="en-US" altLang="en-US">
                <a:latin typeface="Arial" panose="020B0604020202020204" pitchFamily="34" charset="0"/>
              </a:rPr>
            </a:br>
            <a:r>
              <a:rPr lang="en-US" altLang="en-US">
                <a:latin typeface="Arial" panose="020B0604020202020204" pitchFamily="34" charset="0"/>
              </a:rPr>
              <a:t>thermometer, insert the stem into the product so that it is immersed from the tip to the end of the sensing area. When measuring the internal temperature of thin food, such as meat or fish patties, small diameter probes should be used.</a:t>
            </a:r>
          </a:p>
          <a:p>
            <a:pPr marL="114300" indent="-114300" eaLnBrk="1" hangingPunct="1">
              <a:buFontTx/>
              <a:buChar char="•"/>
            </a:pPr>
            <a:r>
              <a:rPr lang="en-US" altLang="en-US">
                <a:latin typeface="Arial" panose="020B0604020202020204" pitchFamily="34" charset="0"/>
              </a:rPr>
              <a:t>Wait at least fifteen seconds from the time the thermometer stem or probe is inserted into the food.</a:t>
            </a:r>
          </a:p>
          <a:p>
            <a:pPr marL="114300" indent="-114300" eaLnBrk="1" hangingPunct="1">
              <a:buFontTx/>
              <a:buChar char="•"/>
            </a:pPr>
            <a:r>
              <a:rPr lang="en-US" altLang="en-US">
                <a:latin typeface="Arial" panose="020B0604020202020204" pitchFamily="34" charset="0"/>
              </a:rPr>
              <a:t>Remind participants that the Take It Back section in ServSafe Essentials </a:t>
            </a:r>
            <a:br>
              <a:rPr lang="en-US" altLang="en-US">
                <a:latin typeface="Arial" panose="020B0604020202020204" pitchFamily="34" charset="0"/>
              </a:rPr>
            </a:br>
            <a:r>
              <a:rPr lang="en-US" altLang="en-US">
                <a:latin typeface="Arial" panose="020B0604020202020204" pitchFamily="34" charset="0"/>
              </a:rPr>
              <a:t>(page 5-18) can be used to teach important concepts from Section 5 to their employees.</a:t>
            </a:r>
          </a:p>
          <a:p>
            <a:pPr marL="114300" indent="-114300" eaLnBrk="1" hangingPunct="1">
              <a:buFontTx/>
              <a:buChar char="•"/>
            </a:pPr>
            <a:endParaRPr lang="en-US" altLang="en-US">
              <a:latin typeface="Arial" panose="020B0604020202020204" pitchFamily="34" charset="0"/>
            </a:endParaRPr>
          </a:p>
          <a:p>
            <a:pPr marL="114300" indent="-114300" eaLnBrk="1" hangingPunct="1">
              <a:buFontTx/>
              <a:buChar char="•"/>
            </a:pPr>
            <a:endParaRPr lang="en-US" altLang="en-US">
              <a:latin typeface="Arial" panose="020B0604020202020204" pitchFamily="34" charset="0"/>
            </a:endParaRPr>
          </a:p>
          <a:p>
            <a:pPr marL="114300" indent="-114300" eaLnBrk="1" hangingPunct="1">
              <a:lnSpc>
                <a:spcPct val="80000"/>
              </a:lnSpc>
              <a:spcBef>
                <a:spcPct val="50000"/>
              </a:spcBef>
              <a:buFontTx/>
              <a:buChar char="•"/>
            </a:pP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1367DF4-131B-4177-9F66-A4200D63E0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B88941-177F-487A-BBCC-438449EB982E}" type="slidenum">
              <a:rPr lang="en-US" altLang="en-US"/>
              <a:pPr>
                <a:spcBef>
                  <a:spcPct val="0"/>
                </a:spcBef>
              </a:pPr>
              <a:t>36</a:t>
            </a:fld>
            <a:endParaRPr lang="en-US" altLang="en-US"/>
          </a:p>
        </p:txBody>
      </p:sp>
      <p:sp>
        <p:nvSpPr>
          <p:cNvPr id="70659" name="Rectangle 2">
            <a:extLst>
              <a:ext uri="{FF2B5EF4-FFF2-40B4-BE49-F238E27FC236}">
                <a16:creationId xmlns:a16="http://schemas.microsoft.com/office/drawing/2014/main" id="{082D2FB0-64DA-4E5B-9689-0960C1F5EF1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3F282225-E90A-45D9-93C4-F8AAE301B767}"/>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Establish a schedule to ensure that stored product is depleted on a regular basis. </a:t>
            </a:r>
          </a:p>
          <a:p>
            <a:pPr marL="114300" indent="-114300" eaLnBrk="1" hangingPunct="1">
              <a:buFontTx/>
              <a:buChar char="•"/>
            </a:pPr>
            <a:r>
              <a:rPr lang="en-US" altLang="en-US">
                <a:latin typeface="Arial" panose="020B0604020202020204" pitchFamily="34" charset="0"/>
              </a:rPr>
              <a:t>For example, flour stored in plastic bins should be used within six to twelve months from the time it was placed in the bins. After that time period, the bins should be emptied, the flour discarded, and the bins cleaned and sanitized.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DD0CCAB-A339-49C6-ADAB-8945EAC3C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DB7C63-8588-4DBB-9B3B-9CD9B3F9BACE}" type="slidenum">
              <a:rPr lang="en-US" altLang="en-US"/>
              <a:pPr>
                <a:spcBef>
                  <a:spcPct val="0"/>
                </a:spcBef>
              </a:pPr>
              <a:t>37</a:t>
            </a:fld>
            <a:endParaRPr lang="en-US" altLang="en-US"/>
          </a:p>
        </p:txBody>
      </p:sp>
      <p:sp>
        <p:nvSpPr>
          <p:cNvPr id="72707" name="Rectangle 2">
            <a:extLst>
              <a:ext uri="{FF2B5EF4-FFF2-40B4-BE49-F238E27FC236}">
                <a16:creationId xmlns:a16="http://schemas.microsoft.com/office/drawing/2014/main" id="{719956CE-611B-4841-8BD9-C9573535A5F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B6CC4B5-2715-4D52-B919-F9054219A5A8}"/>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Never use empty food containers to store chemicals or put food in empty </a:t>
            </a:r>
            <a:br>
              <a:rPr lang="en-US" altLang="en-US">
                <a:latin typeface="Arial" panose="020B0604020202020204" pitchFamily="34" charset="0"/>
              </a:rPr>
            </a:br>
            <a:r>
              <a:rPr lang="en-US" altLang="en-US">
                <a:latin typeface="Arial" panose="020B0604020202020204" pitchFamily="34" charset="0"/>
              </a:rPr>
              <a:t>chemical containers.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BB32FB0-940C-47DF-9849-0A9AE428B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B9E55-0321-48E1-8CEC-D1E507757E73}" type="slidenum">
              <a:rPr lang="en-US" altLang="en-US"/>
              <a:pPr>
                <a:spcBef>
                  <a:spcPct val="0"/>
                </a:spcBef>
              </a:pPr>
              <a:t>38</a:t>
            </a:fld>
            <a:endParaRPr lang="en-US" altLang="en-US"/>
          </a:p>
        </p:txBody>
      </p:sp>
      <p:sp>
        <p:nvSpPr>
          <p:cNvPr id="74755" name="Rectangle 2">
            <a:extLst>
              <a:ext uri="{FF2B5EF4-FFF2-40B4-BE49-F238E27FC236}">
                <a16:creationId xmlns:a16="http://schemas.microsoft.com/office/drawing/2014/main" id="{BCC0CD58-169D-4CCB-9940-3A6B1CECE77D}"/>
              </a:ext>
            </a:extLst>
          </p:cNvPr>
          <p:cNvSpPr>
            <a:spLocks noGrp="1" noRot="1" noChangeAspect="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313FB1B-DBCF-4C3D-8C1A-5DA943DF38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6FD58-B0C8-4EBD-8957-CC217B7A640E}" type="slidenum">
              <a:rPr lang="en-US" altLang="en-US"/>
              <a:pPr>
                <a:spcBef>
                  <a:spcPct val="0"/>
                </a:spcBef>
              </a:pPr>
              <a:t>39</a:t>
            </a:fld>
            <a:endParaRPr lang="en-US" altLang="en-US"/>
          </a:p>
        </p:txBody>
      </p:sp>
      <p:sp>
        <p:nvSpPr>
          <p:cNvPr id="76803" name="Rectangle 2">
            <a:extLst>
              <a:ext uri="{FF2B5EF4-FFF2-40B4-BE49-F238E27FC236}">
                <a16:creationId xmlns:a16="http://schemas.microsoft.com/office/drawing/2014/main" id="{36006CF4-94EB-45B3-82D1-ADD8FCEC1442}"/>
              </a:ext>
            </a:extLst>
          </p:cNvPr>
          <p:cNvSpPr>
            <a:spLocks noGrp="1" noRot="1" noChangeAspect="1" noChangeArrowheads="1" noTextEdit="1"/>
          </p:cNvSpPr>
          <p:nvPr>
            <p:ph type="sldImg"/>
          </p:nvPr>
        </p:nvSpPr>
        <p:spPr>
          <a:xfrm>
            <a:off x="1144588" y="685800"/>
            <a:ext cx="4572000" cy="3429000"/>
          </a:xfrm>
          <a:ln/>
        </p:spPr>
      </p:sp>
      <p:sp>
        <p:nvSpPr>
          <p:cNvPr id="76804" name="Rectangle 3">
            <a:extLst>
              <a:ext uri="{FF2B5EF4-FFF2-40B4-BE49-F238E27FC236}">
                <a16:creationId xmlns:a16="http://schemas.microsoft.com/office/drawing/2014/main" id="{0F260AD6-6DDC-49AB-B4F5-51EA0055434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b="1">
                <a:latin typeface="Arial" panose="020B0604020202020204" pitchFamily="34" charset="0"/>
                <a:cs typeface="Times New Roman" panose="02020603050405020304" pitchFamily="18" charset="0"/>
              </a:rPr>
              <a:t>Instructor Notes</a:t>
            </a:r>
            <a:endParaRPr lang="en-US" altLang="en-US">
              <a:latin typeface="Arial" panose="020B0604020202020204" pitchFamily="34" charset="0"/>
              <a:cs typeface="Times New Roman" panose="02020603050405020304" pitchFamily="18" charset="0"/>
            </a:endParaRP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Temperatures should be checked at the beginning of the shift. Many    </a:t>
            </a:r>
            <a:br>
              <a:rPr lang="en-US" altLang="en-US">
                <a:latin typeface="Arial" panose="020B0604020202020204" pitchFamily="34" charset="0"/>
                <a:cs typeface="Times New Roman" panose="02020603050405020304" pitchFamily="18" charset="0"/>
              </a:rPr>
            </a:br>
            <a:r>
              <a:rPr lang="en-US" altLang="en-US">
                <a:latin typeface="Arial" panose="020B0604020202020204" pitchFamily="34" charset="0"/>
                <a:cs typeface="Times New Roman" panose="02020603050405020304" pitchFamily="18" charset="0"/>
              </a:rPr>
              <a:t>establishments use a pre-shift checklist to guide employees through the process. </a:t>
            </a:r>
          </a:p>
          <a:p>
            <a:pPr marL="114300" indent="-114300" eaLnBrk="1" hangingPunct="1">
              <a:lnSpc>
                <a:spcPct val="80000"/>
              </a:lnSpc>
              <a:spcBef>
                <a:spcPct val="50000"/>
              </a:spcBef>
            </a:pP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C5570A1-DABC-4529-AEF9-4F917CD07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86A8E5-D11B-484D-877E-FFAED41285C5}" type="slidenum">
              <a:rPr lang="en-US" altLang="en-US"/>
              <a:pPr>
                <a:spcBef>
                  <a:spcPct val="0"/>
                </a:spcBef>
              </a:pPr>
              <a:t>40</a:t>
            </a:fld>
            <a:endParaRPr lang="en-US" altLang="en-US"/>
          </a:p>
        </p:txBody>
      </p:sp>
      <p:sp>
        <p:nvSpPr>
          <p:cNvPr id="78851" name="Rectangle 2">
            <a:extLst>
              <a:ext uri="{FF2B5EF4-FFF2-40B4-BE49-F238E27FC236}">
                <a16:creationId xmlns:a16="http://schemas.microsoft.com/office/drawing/2014/main" id="{D0811553-AD7C-475F-B1F7-79B5D36EC04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6E123BC4-C479-4319-8D4B-35CAFDC8541D}"/>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Food can be easily contaminated in the areas indicated in the slide.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8602F7F-267A-419A-BD41-E6C72A034B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BC9584-32C8-42BC-818A-7360C0A45AEE}" type="slidenum">
              <a:rPr lang="en-US" altLang="en-US"/>
              <a:pPr>
                <a:spcBef>
                  <a:spcPct val="0"/>
                </a:spcBef>
              </a:pPr>
              <a:t>5</a:t>
            </a:fld>
            <a:endParaRPr lang="en-US" altLang="en-US"/>
          </a:p>
        </p:txBody>
      </p:sp>
      <p:sp>
        <p:nvSpPr>
          <p:cNvPr id="16387" name="Rectangle 2">
            <a:extLst>
              <a:ext uri="{FF2B5EF4-FFF2-40B4-BE49-F238E27FC236}">
                <a16:creationId xmlns:a16="http://schemas.microsoft.com/office/drawing/2014/main" id="{3DFCBD10-FD27-4286-9E4E-41CBAAB6145F}"/>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E552AC7-057D-4D43-B0E3-A9F6DD56138C}"/>
              </a:ext>
            </a:extLst>
          </p:cNvPr>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3" rIns="92824" bIns="46413"/>
          <a:lstStyle/>
          <a:p>
            <a:pPr marL="114300" indent="-114300" eaLnBrk="1" hangingPunct="1"/>
            <a:r>
              <a:rPr lang="en-US" altLang="en-US" b="1">
                <a:latin typeface="Arial" panose="020B0604020202020204" pitchFamily="34" charset="0"/>
              </a:rPr>
              <a:t>Instructor Notes</a:t>
            </a:r>
          </a:p>
          <a:p>
            <a:pPr marL="114300" indent="-114300" eaLnBrk="1" hangingPunct="1">
              <a:buFontTx/>
              <a:buChar char="•"/>
            </a:pPr>
            <a:r>
              <a:rPr lang="en-US" altLang="en-US">
                <a:latin typeface="Arial" panose="020B0604020202020204" pitchFamily="34" charset="0"/>
              </a:rPr>
              <a:t>Maintaining personal cleanliness means bathing or showering before work.</a:t>
            </a:r>
          </a:p>
          <a:p>
            <a:pPr marL="114300" indent="-114300" eaLnBrk="1" hangingPunct="1">
              <a:buFontTx/>
              <a:buChar char="•"/>
            </a:pPr>
            <a:r>
              <a:rPr lang="en-US" altLang="en-US">
                <a:latin typeface="Arial" panose="020B0604020202020204" pitchFamily="34" charset="0"/>
              </a:rPr>
              <a:t>Foodhandlers must also keep their hair clean, since oily, dirty hair can harbor pathogens.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59DBA6B-13AC-43CB-8A45-F3024DB415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6F723A-5B45-4E0E-AB1A-0CFE7C16BC38}" type="slidenum">
              <a:rPr lang="en-US" altLang="en-US"/>
              <a:pPr>
                <a:spcBef>
                  <a:spcPct val="0"/>
                </a:spcBef>
              </a:pPr>
              <a:t>41</a:t>
            </a:fld>
            <a:endParaRPr lang="en-US" altLang="en-US"/>
          </a:p>
        </p:txBody>
      </p:sp>
      <p:sp>
        <p:nvSpPr>
          <p:cNvPr id="80899" name="Rectangle 2">
            <a:extLst>
              <a:ext uri="{FF2B5EF4-FFF2-40B4-BE49-F238E27FC236}">
                <a16:creationId xmlns:a16="http://schemas.microsoft.com/office/drawing/2014/main" id="{4C982383-B596-428E-82FD-CD51DED02F8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D323694-D027-4B84-A297-9C51348C2AB2}"/>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Refrigeration slows the growth of microorganisms</a:t>
            </a:r>
            <a:r>
              <a:rPr lang="en-US" altLang="en-US" b="1">
                <a:latin typeface="Arial" panose="020B0604020202020204" pitchFamily="34" charset="0"/>
              </a:rPr>
              <a:t> </a:t>
            </a:r>
            <a:r>
              <a:rPr lang="en-US" altLang="en-US">
                <a:latin typeface="Arial" panose="020B0604020202020204" pitchFamily="34" charset="0"/>
              </a:rPr>
              <a:t>and helps keep them from growing to levels high enough to cause illness. </a:t>
            </a:r>
          </a:p>
          <a:p>
            <a:pPr marL="114300" indent="-114300" eaLnBrk="1" hangingPunct="1">
              <a:buFontTx/>
              <a:buChar char="•"/>
            </a:pPr>
            <a:r>
              <a:rPr lang="en-US" altLang="en-US">
                <a:latin typeface="Arial" panose="020B0604020202020204" pitchFamily="34" charset="0"/>
              </a:rPr>
              <a:t>Discuss the How This Relates to Me on Essentials page 7-5. Note that some jurisdictions allow food to be held at 45</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F (7</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C) or lower.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202F500-20BB-48E4-8B71-7D03FB355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5438E1-7653-4AB0-8739-1FBFCD93D39E}" type="slidenum">
              <a:rPr lang="en-US" altLang="en-US"/>
              <a:pPr>
                <a:spcBef>
                  <a:spcPct val="0"/>
                </a:spcBef>
              </a:pPr>
              <a:t>42</a:t>
            </a:fld>
            <a:endParaRPr lang="en-US" altLang="en-US"/>
          </a:p>
        </p:txBody>
      </p:sp>
      <p:sp>
        <p:nvSpPr>
          <p:cNvPr id="82947" name="Rectangle 2">
            <a:extLst>
              <a:ext uri="{FF2B5EF4-FFF2-40B4-BE49-F238E27FC236}">
                <a16:creationId xmlns:a16="http://schemas.microsoft.com/office/drawing/2014/main" id="{F6AB777C-5C6D-4B9C-97A4-1978310FB4F0}"/>
              </a:ext>
            </a:extLst>
          </p:cNvPr>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D271574-AD8E-4BF0-A0ED-9CF536764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4FE2F0-0AD1-4DB1-925F-79BE04D1A181}" type="slidenum">
              <a:rPr lang="en-US" altLang="en-US"/>
              <a:pPr>
                <a:spcBef>
                  <a:spcPct val="0"/>
                </a:spcBef>
              </a:pPr>
              <a:t>43</a:t>
            </a:fld>
            <a:endParaRPr lang="en-US" altLang="en-US"/>
          </a:p>
        </p:txBody>
      </p:sp>
      <p:sp>
        <p:nvSpPr>
          <p:cNvPr id="84995" name="Rectangle 2">
            <a:extLst>
              <a:ext uri="{FF2B5EF4-FFF2-40B4-BE49-F238E27FC236}">
                <a16:creationId xmlns:a16="http://schemas.microsoft.com/office/drawing/2014/main" id="{5CBE25F3-98B2-415E-BEF0-A4A840261C12}"/>
              </a:ext>
            </a:extLst>
          </p:cNvPr>
          <p:cNvSpPr>
            <a:spLocks noGrp="1" noRot="1" noChangeAspect="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64068901-BC87-4A71-8BD3-302EEA7D0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2D9E48-0241-4D0E-B9D6-1147A45A6085}" type="slidenum">
              <a:rPr lang="en-US" altLang="en-US"/>
              <a:pPr>
                <a:spcBef>
                  <a:spcPct val="0"/>
                </a:spcBef>
              </a:pPr>
              <a:t>45</a:t>
            </a:fld>
            <a:endParaRPr lang="en-US" altLang="en-US"/>
          </a:p>
        </p:txBody>
      </p:sp>
      <p:sp>
        <p:nvSpPr>
          <p:cNvPr id="88067" name="Rectangle 2">
            <a:extLst>
              <a:ext uri="{FF2B5EF4-FFF2-40B4-BE49-F238E27FC236}">
                <a16:creationId xmlns:a16="http://schemas.microsoft.com/office/drawing/2014/main" id="{0AE29839-5B35-4E01-B049-1C7D8ABC93C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252EFEC2-DC8C-46DE-9614-BF20208EEF4C}"/>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Utensils should be cleaned and sanitized at least once every four hours during continuous use.</a:t>
            </a:r>
          </a:p>
          <a:p>
            <a:pPr marL="114300" indent="-114300" eaLnBrk="1" hangingPunct="1">
              <a:buFontTx/>
              <a:buChar char="•"/>
            </a:pPr>
            <a:r>
              <a:rPr lang="en-US" altLang="en-US">
                <a:latin typeface="Arial" panose="020B0604020202020204" pitchFamily="34" charset="0"/>
              </a:rPr>
              <a:t>Proper handwashing is essential to keep food safe.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0D3E194-C24E-47FC-89B8-007AD700CA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32D317-2F34-4E3A-93CB-A7DAF476DB50}" type="slidenum">
              <a:rPr lang="en-US" altLang="en-US"/>
              <a:pPr>
                <a:spcBef>
                  <a:spcPct val="0"/>
                </a:spcBef>
              </a:pPr>
              <a:t>46</a:t>
            </a:fld>
            <a:endParaRPr lang="en-US" altLang="en-US"/>
          </a:p>
        </p:txBody>
      </p:sp>
      <p:sp>
        <p:nvSpPr>
          <p:cNvPr id="90115" name="Rectangle 2">
            <a:extLst>
              <a:ext uri="{FF2B5EF4-FFF2-40B4-BE49-F238E27FC236}">
                <a16:creationId xmlns:a16="http://schemas.microsoft.com/office/drawing/2014/main" id="{BDAED4B6-DBBC-49C7-AF0D-5FBD6196A135}"/>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872B8F5-97AC-4BC0-9394-216E1471F265}"/>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Spoons or scoops used to serve food such as ice cream or mashed potatoes can be stored under running water.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BBB0B75-232A-402E-8C2E-C2D131272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52E0B5-F4AC-407A-9D79-3C141AF702C1}" type="slidenum">
              <a:rPr lang="en-US" altLang="en-US"/>
              <a:pPr>
                <a:spcBef>
                  <a:spcPct val="0"/>
                </a:spcBef>
              </a:pPr>
              <a:t>47</a:t>
            </a:fld>
            <a:endParaRPr lang="en-US" altLang="en-US"/>
          </a:p>
        </p:txBody>
      </p:sp>
      <p:sp>
        <p:nvSpPr>
          <p:cNvPr id="92163" name="Rectangle 2">
            <a:extLst>
              <a:ext uri="{FF2B5EF4-FFF2-40B4-BE49-F238E27FC236}">
                <a16:creationId xmlns:a16="http://schemas.microsoft.com/office/drawing/2014/main" id="{7531165F-94DD-44D8-9AB9-680BB0C5023D}"/>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0C32FC5-786E-4C4B-9A0C-4F3E3A29099E}"/>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Bare-hand contact is allowed in some jurisdictions if the establishment has written policies and procedures on employee health, handwashing, and other hygiene practices. Check with your regulatory agency for requirements in your jurisdiction.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7936AF3-F982-4C5E-BBA4-DEDBEFC04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2C81A-5E84-4FEC-BF15-3E734DFD1796}" type="slidenum">
              <a:rPr lang="en-US" altLang="en-US"/>
              <a:pPr>
                <a:spcBef>
                  <a:spcPct val="0"/>
                </a:spcBef>
              </a:pPr>
              <a:t>48</a:t>
            </a:fld>
            <a:endParaRPr lang="en-US" altLang="en-US"/>
          </a:p>
        </p:txBody>
      </p:sp>
      <p:sp>
        <p:nvSpPr>
          <p:cNvPr id="94211" name="Rectangle 2">
            <a:extLst>
              <a:ext uri="{FF2B5EF4-FFF2-40B4-BE49-F238E27FC236}">
                <a16:creationId xmlns:a16="http://schemas.microsoft.com/office/drawing/2014/main" id="{C42C4C0B-9249-47FD-A3A6-15C1AF0D4601}"/>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7C94E58-8A6A-4BB7-BBD3-10777B2F6EFC}"/>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Dishes and glassware should be handled properly.The food-contact areas of plates, bowls, glasses, or cups should not be touched. Dishes should be held by the bottom or the edge. Cups should be held by their handles, and glassware should be held by the middle, bottom, or stem. </a:t>
            </a:r>
          </a:p>
          <a:p>
            <a:pPr marL="114300" indent="-114300" eaLnBrk="1" hangingPunct="1">
              <a:buFontTx/>
              <a:buChar char="•"/>
            </a:pPr>
            <a:r>
              <a:rPr lang="en-US" altLang="en-US">
                <a:latin typeface="Arial" panose="020B0604020202020204" pitchFamily="34" charset="0"/>
              </a:rPr>
              <a:t>Glassware and dishes should not be stacked when serving. The rim or surface of one item can be contaminated by the one above it. Stacking china and glassware also can cause them to chip or break.</a:t>
            </a:r>
          </a:p>
          <a:p>
            <a:pPr marL="114300" indent="-114300" eaLnBrk="1" hangingPunct="1">
              <a:buFontTx/>
              <a:buChar char="•"/>
            </a:pPr>
            <a:endParaRPr lang="en-US" altLang="en-US">
              <a:latin typeface="Arial" panose="020B0604020202020204" pitchFamily="34" charset="0"/>
            </a:endParaRPr>
          </a:p>
          <a:p>
            <a:pPr marL="114300" indent="-114300" eaLnBrk="1" hangingPunct="1">
              <a:buFontTx/>
              <a:buChar char="•"/>
            </a:pPr>
            <a:endParaRPr lang="en-US" altLang="en-US">
              <a:latin typeface="Arial" panose="020B0604020202020204" pitchFamily="34" charset="0"/>
            </a:endParaRPr>
          </a:p>
          <a:p>
            <a:pPr marL="114300" indent="-114300" eaLnBrk="1" hangingPunct="1">
              <a:lnSpc>
                <a:spcPct val="80000"/>
              </a:lnSpc>
              <a:spcBef>
                <a:spcPct val="50000"/>
              </a:spcBef>
              <a:buFontTx/>
              <a:buChar char="•"/>
            </a:pP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528C1907-69F0-4284-9BCB-20FBF7353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353DC3-4BB9-4E5E-ABE2-2CBA1CB8CCF8}" type="slidenum">
              <a:rPr lang="en-US" altLang="en-US"/>
              <a:pPr>
                <a:spcBef>
                  <a:spcPct val="0"/>
                </a:spcBef>
              </a:pPr>
              <a:t>50</a:t>
            </a:fld>
            <a:endParaRPr lang="en-US" altLang="en-US"/>
          </a:p>
        </p:txBody>
      </p:sp>
      <p:sp>
        <p:nvSpPr>
          <p:cNvPr id="97283" name="Rectangle 2">
            <a:extLst>
              <a:ext uri="{FF2B5EF4-FFF2-40B4-BE49-F238E27FC236}">
                <a16:creationId xmlns:a16="http://schemas.microsoft.com/office/drawing/2014/main" id="{C109838D-6C7C-433A-ABFF-12D55955441C}"/>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05BFCD3-290B-41A1-AE19-D4BB884182FB}"/>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To be effective, cleaning and sanitizing must be a two-step process. Surfaces must </a:t>
            </a:r>
            <a:r>
              <a:rPr lang="en-US" altLang="en-US" i="1">
                <a:latin typeface="Arial" panose="020B0604020202020204" pitchFamily="34" charset="0"/>
              </a:rPr>
              <a:t>first </a:t>
            </a:r>
            <a:r>
              <a:rPr lang="en-US" altLang="en-US">
                <a:latin typeface="Arial" panose="020B0604020202020204" pitchFamily="34" charset="0"/>
              </a:rPr>
              <a:t>be cleaned and rinsed </a:t>
            </a:r>
            <a:r>
              <a:rPr lang="en-US" altLang="en-US" i="1">
                <a:latin typeface="Arial" panose="020B0604020202020204" pitchFamily="34" charset="0"/>
              </a:rPr>
              <a:t>before</a:t>
            </a:r>
            <a:r>
              <a:rPr lang="en-US" altLang="en-US">
                <a:latin typeface="Arial" panose="020B0604020202020204" pitchFamily="34" charset="0"/>
              </a:rPr>
              <a:t> being sanitized. </a:t>
            </a:r>
          </a:p>
          <a:p>
            <a:pPr marL="114300" indent="-114300" eaLnBrk="1" hangingPunct="1">
              <a:lnSpc>
                <a:spcPct val="80000"/>
              </a:lnSpc>
              <a:spcBef>
                <a:spcPct val="50000"/>
              </a:spcBef>
            </a:pP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6AC68A7-7577-42FB-ACFB-7E67B6EC8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38EF2-6F1E-4F9A-8A3F-6B8C0678497A}" type="slidenum">
              <a:rPr lang="en-US" altLang="en-US"/>
              <a:pPr>
                <a:spcBef>
                  <a:spcPct val="0"/>
                </a:spcBef>
              </a:pPr>
              <a:t>51</a:t>
            </a:fld>
            <a:endParaRPr lang="en-US" altLang="en-US"/>
          </a:p>
        </p:txBody>
      </p:sp>
      <p:sp>
        <p:nvSpPr>
          <p:cNvPr id="99331" name="Rectangle 2">
            <a:extLst>
              <a:ext uri="{FF2B5EF4-FFF2-40B4-BE49-F238E27FC236}">
                <a16:creationId xmlns:a16="http://schemas.microsoft.com/office/drawing/2014/main" id="{1A1E9BFC-F3C8-44A8-A7FC-6A9A3F18EFAC}"/>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7828FA56-AF98-475D-BCD0-0634C8B275BC}"/>
              </a:ext>
            </a:extLst>
          </p:cNvPr>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marL="114300" indent="-114300" eaLnBrk="1" hangingPunct="1"/>
            <a:r>
              <a:rPr lang="en-US" altLang="en-US" b="1">
                <a:latin typeface="Arial" panose="020B0604020202020204" pitchFamily="34" charset="0"/>
              </a:rPr>
              <a:t>Instructor Notes</a:t>
            </a:r>
            <a:endParaRPr lang="en-US" altLang="en-US">
              <a:latin typeface="Arial" panose="020B0604020202020204" pitchFamily="34" charset="0"/>
            </a:endParaRPr>
          </a:p>
          <a:p>
            <a:pPr marL="114300" indent="-114300" eaLnBrk="1" hangingPunct="1">
              <a:buFontTx/>
              <a:buChar char="•"/>
            </a:pPr>
            <a:r>
              <a:rPr lang="en-US" altLang="en-US">
                <a:latin typeface="Arial" panose="020B0604020202020204" pitchFamily="34" charset="0"/>
              </a:rPr>
              <a:t>Everything in your operation must be kept clean; however, any surface that comes in contact with food, such as knives, utensils, and cutting boards, must be cleaned </a:t>
            </a:r>
            <a:r>
              <a:rPr lang="en-US" altLang="en-US" i="1">
                <a:latin typeface="Arial" panose="020B0604020202020204" pitchFamily="34" charset="0"/>
              </a:rPr>
              <a:t>and </a:t>
            </a:r>
            <a:r>
              <a:rPr lang="en-US" altLang="en-US">
                <a:latin typeface="Arial" panose="020B0604020202020204" pitchFamily="34" charset="0"/>
              </a:rPr>
              <a:t>sanitized. </a:t>
            </a:r>
          </a:p>
          <a:p>
            <a:pPr marL="114300" indent="-114300" eaLnBrk="1" hangingPunct="1">
              <a:lnSpc>
                <a:spcPct val="80000"/>
              </a:lnSpc>
              <a:spcBef>
                <a:spcPct val="50000"/>
              </a:spcBef>
            </a:pPr>
            <a:endParaRPr lang="en-US" altLang="en-US">
              <a:latin typeface="Arial" panose="020B0604020202020204" pitchFamily="34" charset="0"/>
              <a:cs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75348FE-8ED6-425B-A2C2-7B32FCEC2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B892DB-3388-409A-916B-5A7EDF3787E1}" type="slidenum">
              <a:rPr lang="en-US" altLang="en-US"/>
              <a:pPr>
                <a:spcBef>
                  <a:spcPct val="0"/>
                </a:spcBef>
              </a:pPr>
              <a:t>52</a:t>
            </a:fld>
            <a:endParaRPr lang="en-US" altLang="en-US"/>
          </a:p>
        </p:txBody>
      </p:sp>
      <p:sp>
        <p:nvSpPr>
          <p:cNvPr id="101379" name="Rectangle 2">
            <a:extLst>
              <a:ext uri="{FF2B5EF4-FFF2-40B4-BE49-F238E27FC236}">
                <a16:creationId xmlns:a16="http://schemas.microsoft.com/office/drawing/2014/main" id="{4B65EDF3-7D3D-46B0-82E3-DF71423E840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B8EA73D-3C5D-4647-BFEA-701E580BE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AB80240-11D7-49C0-B027-3512B8BB1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076B5-74B0-4BB4-B5C9-95B7389C39B1}" type="slidenum">
              <a:rPr lang="en-US" altLang="en-US"/>
              <a:pPr>
                <a:spcBef>
                  <a:spcPct val="0"/>
                </a:spcBef>
              </a:pPr>
              <a:t>6</a:t>
            </a:fld>
            <a:endParaRPr lang="en-US" altLang="en-US"/>
          </a:p>
        </p:txBody>
      </p:sp>
      <p:sp>
        <p:nvSpPr>
          <p:cNvPr id="18435" name="Rectangle 2">
            <a:extLst>
              <a:ext uri="{FF2B5EF4-FFF2-40B4-BE49-F238E27FC236}">
                <a16:creationId xmlns:a16="http://schemas.microsoft.com/office/drawing/2014/main" id="{A5EE65E4-DBDF-4107-B8DA-CBA30046ECA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B66BA1B-B82B-49D2-8219-7176528692CF}"/>
              </a:ext>
            </a:extLst>
          </p:cNvPr>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b="1">
                <a:latin typeface="Arial" panose="020B0604020202020204" pitchFamily="34" charset="0"/>
              </a:rPr>
              <a:t>Instructor Notes</a:t>
            </a:r>
          </a:p>
          <a:p>
            <a:pPr marL="114300" indent="-114300" eaLnBrk="1" hangingPunct="1">
              <a:buFontTx/>
              <a:buChar char="•"/>
            </a:pPr>
            <a:r>
              <a:rPr lang="en-US" altLang="en-US">
                <a:latin typeface="Arial" panose="020B0604020202020204" pitchFamily="34" charset="0"/>
              </a:rPr>
              <a:t>Thirty to 50 percent of healthy adults carry </a:t>
            </a:r>
            <a:r>
              <a:rPr lang="en-US" altLang="en-US" i="1">
                <a:latin typeface="Arial" panose="020B0604020202020204" pitchFamily="34" charset="0"/>
              </a:rPr>
              <a:t>Staphylococcus aureus </a:t>
            </a:r>
            <a:r>
              <a:rPr lang="en-US" altLang="en-US">
                <a:latin typeface="Arial" panose="020B0604020202020204" pitchFamily="34" charset="0"/>
              </a:rPr>
              <a:t>in their nose, and about 20 to 35 percent carry it on their skin. </a:t>
            </a:r>
          </a:p>
          <a:p>
            <a:pPr marL="114300" indent="-114300" eaLnBrk="1" hangingPunct="1">
              <a:buFontTx/>
              <a:buChar char="•"/>
            </a:pPr>
            <a:r>
              <a:rPr lang="en-US" altLang="en-US">
                <a:latin typeface="Arial" panose="020B0604020202020204" pitchFamily="34" charset="0"/>
              </a:rPr>
              <a:t>If these microorganisms contaminate food, the consequences can be severe. To prevent this, foodhandlers must avoid the behaviors indicated in the slide.</a:t>
            </a:r>
          </a:p>
          <a:p>
            <a:pPr marL="114300" indent="-114300" eaLnBrk="1" hangingPunct="1"/>
            <a:endParaRPr lang="en-US" altLang="en-US">
              <a:latin typeface="Arial" panose="020B0604020202020204" pitchFamily="34" charset="0"/>
            </a:endParaRPr>
          </a:p>
          <a:p>
            <a:pPr marL="114300" indent="-114300" eaLnBrk="1" hangingPunct="1"/>
            <a:r>
              <a:rPr lang="en-US" altLang="en-US">
                <a:latin typeface="Arial" panose="020B0604020202020204" pitchFamily="34" charset="0"/>
              </a:rPr>
              <a:t>         </a:t>
            </a:r>
          </a:p>
          <a:p>
            <a:pPr marL="114300" indent="-114300" eaLnBrk="1" hangingPunct="1">
              <a:lnSpc>
                <a:spcPct val="80000"/>
              </a:lnSpc>
              <a:spcBef>
                <a:spcPct val="50000"/>
              </a:spcBef>
            </a:pPr>
            <a:r>
              <a:rPr lang="en-US" altLang="en-US">
                <a:latin typeface="Arial" panose="020B0604020202020204" pitchFamily="3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ADAE008-2998-4234-A801-836783EDE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819FAE-3E0D-46BA-BCC5-A486D364A3EE}" type="slidenum">
              <a:rPr lang="en-US" altLang="en-US"/>
              <a:pPr>
                <a:spcBef>
                  <a:spcPct val="0"/>
                </a:spcBef>
              </a:pPr>
              <a:t>7</a:t>
            </a:fld>
            <a:endParaRPr lang="en-US" altLang="en-US"/>
          </a:p>
        </p:txBody>
      </p:sp>
      <p:sp>
        <p:nvSpPr>
          <p:cNvPr id="20483" name="Rectangle 2">
            <a:extLst>
              <a:ext uri="{FF2B5EF4-FFF2-40B4-BE49-F238E27FC236}">
                <a16:creationId xmlns:a16="http://schemas.microsoft.com/office/drawing/2014/main" id="{D98AC583-64FF-410E-8955-CD68E981999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F94D8CE-6342-49BC-BBA7-DB36F55D56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lnSpc>
                <a:spcPct val="80000"/>
              </a:lnSpc>
              <a:spcBef>
                <a:spcPct val="50000"/>
              </a:spcBef>
            </a:pPr>
            <a:r>
              <a:rPr lang="en-US" altLang="en-US" b="1">
                <a:latin typeface="Arial" panose="020B0604020202020204" pitchFamily="34" charset="0"/>
                <a:cs typeface="Times New Roman" panose="02020603050405020304" pitchFamily="18" charset="0"/>
              </a:rPr>
              <a:t>Instructor Notes</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Handwashing is the most critical aspect of personal hygiene. As a manager, it is your responsibility to train foodhandlers on when and how to properly wash hands and then monitor them.</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When washing hands, you should apply enough soap to build up a good lather.</a:t>
            </a:r>
            <a:r>
              <a:rPr lang="en-US" altLang="en-US">
                <a:latin typeface="Times" panose="02020603050405020304" pitchFamily="18" charset="0"/>
                <a:cs typeface="Times New Roman" panose="02020603050405020304" pitchFamily="18" charset="0"/>
              </a:rPr>
              <a:t> </a:t>
            </a:r>
            <a:r>
              <a:rPr lang="en-US" altLang="en-US">
                <a:latin typeface="Arial" panose="020B0604020202020204" pitchFamily="34" charset="0"/>
                <a:cs typeface="Times New Roman" panose="02020603050405020304" pitchFamily="18" charset="0"/>
              </a:rPr>
              <a:t>Lather well beyond the wrists, including the exposed portions of the arms.</a:t>
            </a:r>
            <a:r>
              <a:rPr lang="en-US" altLang="en-US">
                <a:latin typeface="Times" panose="02020603050405020304" pitchFamily="18" charset="0"/>
                <a:cs typeface="Times New Roman" panose="02020603050405020304" pitchFamily="18" charset="0"/>
              </a:rPr>
              <a:t> Vigorously scrub hands and arms for ten to fifteen seconds. Clean under fingernails and between fingers.</a:t>
            </a:r>
          </a:p>
          <a:p>
            <a:pPr marL="114300" indent="-114300" eaLnBrk="1" hangingPunct="1">
              <a:lnSpc>
                <a:spcPct val="80000"/>
              </a:lnSpc>
              <a:spcBef>
                <a:spcPct val="50000"/>
              </a:spcBef>
              <a:buSzPct val="80000"/>
              <a:buFontTx/>
              <a:buChar char="•"/>
            </a:pPr>
            <a:r>
              <a:rPr lang="en-US" altLang="en-US">
                <a:latin typeface="Arial" panose="020B0604020202020204" pitchFamily="34" charset="0"/>
                <a:cs typeface="Times New Roman" panose="02020603050405020304" pitchFamily="18" charset="0"/>
              </a:rPr>
              <a:t>After drying hands, turn off the faucet using a single-use paper towel, if available. When in a restroom, use a paper towel to open the door.</a:t>
            </a:r>
          </a:p>
          <a:p>
            <a:pPr marL="114300" indent="-114300" eaLnBrk="1" hangingPunct="1">
              <a:lnSpc>
                <a:spcPct val="80000"/>
              </a:lnSpc>
              <a:spcBef>
                <a:spcPct val="50000"/>
              </a:spcBef>
            </a:pPr>
            <a:endParaRPr lang="en-US" altLang="en-US">
              <a:latin typeface="Times"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5905460-B1BD-4D7F-9A2B-A487D08FC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D90CB6-22ED-4C37-A24F-803E586C0B40}" type="slidenum">
              <a:rPr lang="en-US" altLang="en-US"/>
              <a:pPr>
                <a:spcBef>
                  <a:spcPct val="0"/>
                </a:spcBef>
              </a:pPr>
              <a:t>8</a:t>
            </a:fld>
            <a:endParaRPr lang="en-US" altLang="en-US"/>
          </a:p>
        </p:txBody>
      </p:sp>
      <p:sp>
        <p:nvSpPr>
          <p:cNvPr id="22531" name="Rectangle 2">
            <a:extLst>
              <a:ext uri="{FF2B5EF4-FFF2-40B4-BE49-F238E27FC236}">
                <a16:creationId xmlns:a16="http://schemas.microsoft.com/office/drawing/2014/main" id="{6A5669CA-51EB-4E60-86DC-888E6E23D3AD}"/>
              </a:ext>
            </a:extLst>
          </p:cNvPr>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7F5D647-D7B7-4C9A-B00C-32FFBAAEA6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A79A73-6623-426A-B70E-ABB652DF7025}" type="slidenum">
              <a:rPr lang="en-US" altLang="en-US"/>
              <a:pPr>
                <a:spcBef>
                  <a:spcPct val="0"/>
                </a:spcBef>
              </a:pPr>
              <a:t>9</a:t>
            </a:fld>
            <a:endParaRPr lang="en-US" altLang="en-US"/>
          </a:p>
        </p:txBody>
      </p:sp>
      <p:sp>
        <p:nvSpPr>
          <p:cNvPr id="24579" name="Rectangle 2">
            <a:extLst>
              <a:ext uri="{FF2B5EF4-FFF2-40B4-BE49-F238E27FC236}">
                <a16:creationId xmlns:a16="http://schemas.microsoft.com/office/drawing/2014/main" id="{7477096D-40F3-4902-8569-6973F7D615B7}"/>
              </a:ext>
            </a:extLst>
          </p:cNvPr>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601916A-8EFE-4063-906C-1990A1F77B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89CB9F-1AAA-48D8-8493-44D967BB68BA}" type="slidenum">
              <a:rPr lang="en-US" altLang="en-US"/>
              <a:pPr>
                <a:spcBef>
                  <a:spcPct val="0"/>
                </a:spcBef>
              </a:pPr>
              <a:t>10</a:t>
            </a:fld>
            <a:endParaRPr lang="en-US" altLang="en-US"/>
          </a:p>
        </p:txBody>
      </p:sp>
      <p:sp>
        <p:nvSpPr>
          <p:cNvPr id="26627" name="Rectangle 2">
            <a:extLst>
              <a:ext uri="{FF2B5EF4-FFF2-40B4-BE49-F238E27FC236}">
                <a16:creationId xmlns:a16="http://schemas.microsoft.com/office/drawing/2014/main" id="{8BDE2A1B-3355-4C0B-B1EA-742B758AAC5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46E667D-1B1E-457D-915F-9097E642B22D}"/>
              </a:ext>
            </a:extLst>
          </p:cNvPr>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b="1">
                <a:latin typeface="Arial" panose="020B0604020202020204" pitchFamily="34" charset="0"/>
              </a:rPr>
              <a:t>Instructor Notes </a:t>
            </a:r>
          </a:p>
          <a:p>
            <a:pPr marL="114300" indent="-114300" eaLnBrk="1" hangingPunct="1">
              <a:buFontTx/>
              <a:buChar char="•"/>
            </a:pPr>
            <a:r>
              <a:rPr lang="en-US" altLang="en-US">
                <a:latin typeface="Arial" panose="020B0604020202020204" pitchFamily="34" charset="0"/>
              </a:rPr>
              <a:t>Hand antiseptics reduce microorganisms on the skin. They are available in liquid and gel form. </a:t>
            </a:r>
          </a:p>
          <a:p>
            <a:pPr marL="114300" indent="-114300" eaLnBrk="1" hangingPunct="1">
              <a:buFontTx/>
              <a:buChar char="•"/>
            </a:pPr>
            <a:r>
              <a:rPr lang="en-US" altLang="en-US">
                <a:latin typeface="Arial" panose="020B0604020202020204" pitchFamily="34" charset="0"/>
              </a:rPr>
              <a:t>If hand antiseptics are used, foodhandlers should not touch food or food-preparation equipment until the antiseptic has dried. </a:t>
            </a:r>
          </a:p>
          <a:p>
            <a:pPr marL="114300" indent="-114300" eaLnBrk="1" hangingPunct="1">
              <a:buFontTx/>
              <a:buChar char="•"/>
            </a:pPr>
            <a:r>
              <a:rPr lang="en-US" altLang="en-US">
                <a:latin typeface="Arial" panose="020B0604020202020204" pitchFamily="34" charset="0"/>
              </a:rPr>
              <a:t>Discuss the How This Relates To Me on page 4-8 in ServSafe Essentials.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3F6CB04-C2B5-4E37-A63A-2B76D89F2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CCB476-E705-4460-ABA4-2C5B0201C230}" type="slidenum">
              <a:rPr lang="en-US" altLang="en-US"/>
              <a:pPr>
                <a:spcBef>
                  <a:spcPct val="0"/>
                </a:spcBef>
              </a:pPr>
              <a:t>11</a:t>
            </a:fld>
            <a:endParaRPr lang="en-US" altLang="en-US"/>
          </a:p>
        </p:txBody>
      </p:sp>
      <p:sp>
        <p:nvSpPr>
          <p:cNvPr id="28675" name="Rectangle 2">
            <a:extLst>
              <a:ext uri="{FF2B5EF4-FFF2-40B4-BE49-F238E27FC236}">
                <a16:creationId xmlns:a16="http://schemas.microsoft.com/office/drawing/2014/main" id="{120D7737-94BC-48BD-93A2-872FE686AF5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BD4336C-3946-4474-8923-E537EABCEB27}"/>
              </a:ext>
            </a:extLst>
          </p:cNvPr>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r>
              <a:rPr lang="en-US" altLang="en-US" b="1">
                <a:latin typeface="Arial" panose="020B0604020202020204" pitchFamily="34" charset="0"/>
              </a:rPr>
              <a:t>Instructor Notes</a:t>
            </a:r>
          </a:p>
          <a:p>
            <a:pPr marL="114300" indent="-114300" eaLnBrk="1" hangingPunct="1">
              <a:buFontTx/>
              <a:buChar char="•"/>
            </a:pPr>
            <a:r>
              <a:rPr lang="en-US" altLang="en-US">
                <a:latin typeface="Arial" panose="020B0604020202020204" pitchFamily="34" charset="0"/>
              </a:rPr>
              <a:t>Long, false, and acrylic nails should not be worn because they may be difficult to keep clean. Some jurisdictions allow false nails if single-use gloves are worn. </a:t>
            </a:r>
          </a:p>
          <a:p>
            <a:pPr marL="114300" indent="-114300" eaLnBrk="1" hangingPunct="1">
              <a:buFontTx/>
              <a:buChar char="•"/>
            </a:pPr>
            <a:r>
              <a:rPr lang="en-US" altLang="en-US">
                <a:latin typeface="Arial" panose="020B0604020202020204" pitchFamily="34" charset="0"/>
              </a:rPr>
              <a:t>Nail polish can disguise dirt under nails and may flake off into food. Some jurisdictions allow polished nails if single-use gloves are worn. </a:t>
            </a:r>
          </a:p>
          <a:p>
            <a:pPr marL="114300" indent="-114300" eaLnBrk="1" hangingPunct="1">
              <a:buFontTx/>
              <a:buChar char="•"/>
            </a:pPr>
            <a:r>
              <a:rPr lang="en-US" altLang="en-US">
                <a:latin typeface="Arial" panose="020B0604020202020204" pitchFamily="34" charset="0"/>
              </a:rPr>
              <a:t>Cover all hand cuts and sores with clean bandages. If there is a bandage on the hand, then gloves or a finger cot should be worn at all times to protect the bandage and prevent it from falling off into food. </a:t>
            </a:r>
          </a:p>
          <a:p>
            <a:pPr marL="114300" indent="-114300" eaLnBrk="1" hangingPunct="1">
              <a:buFontTx/>
              <a:buChar char="•"/>
            </a:pPr>
            <a:r>
              <a:rPr lang="en-US" altLang="en-US">
                <a:latin typeface="Arial" panose="020B0604020202020204" pitchFamily="34" charset="0"/>
              </a:rPr>
              <a:t>A foodhandler with infected wounds may need to be moved to a nonfoodhandling position until it heals. The new position should not involve contact with food or food-contact surfaces. </a:t>
            </a:r>
          </a:p>
          <a:p>
            <a:pPr marL="114300" indent="-114300" eaLnBrk="1" hangingPunct="1">
              <a:buFontTx/>
              <a:buChar char="•"/>
            </a:pPr>
            <a:r>
              <a:rPr lang="en-US" altLang="en-US">
                <a:latin typeface="Arial" panose="020B0604020202020204" pitchFamily="34" charset="0"/>
              </a:rPr>
              <a:t>Discuss the How This Relates To Me on page 4-10 in ServSafe Essentials.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2-HD-BTM.png">
            <a:extLst>
              <a:ext uri="{FF2B5EF4-FFF2-40B4-BE49-F238E27FC236}">
                <a16:creationId xmlns:a16="http://schemas.microsoft.com/office/drawing/2014/main" id="{42F39C22-1CFB-462A-A28B-A335E5E77A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EB90B965-746B-498A-8A75-E0FE5734906E}"/>
              </a:ext>
            </a:extLst>
          </p:cNvPr>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924F29-8E11-4BB1-A90F-CA602324185A}"/>
              </a:ext>
            </a:extLst>
          </p:cNvPr>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817C8F-51E3-40A8-A053-205ACD4206AA}"/>
              </a:ext>
            </a:extLst>
          </p:cNvPr>
          <p:cNvSpPr>
            <a:spLocks noGrp="1"/>
          </p:cNvSpPr>
          <p:nvPr>
            <p:ph type="sldNum" sz="quarter" idx="12"/>
          </p:nvPr>
        </p:nvSpPr>
        <p:spPr>
          <a:xfrm>
            <a:off x="6057900" y="1430338"/>
            <a:ext cx="2171700" cy="365125"/>
          </a:xfrm>
        </p:spPr>
        <p:txBody>
          <a:bodyPr/>
          <a:lstStyle>
            <a:lvl1pPr>
              <a:defRPr/>
            </a:lvl1pPr>
          </a:lstStyle>
          <a:p>
            <a:fld id="{91C7ED22-CB17-4071-95FD-050EEF156479}" type="slidenum">
              <a:rPr lang="en-US" altLang="en-US"/>
              <a:pPr/>
              <a:t>‹#›</a:t>
            </a:fld>
            <a:endParaRPr lang="en-US" altLang="en-US"/>
          </a:p>
        </p:txBody>
      </p:sp>
    </p:spTree>
    <p:extLst>
      <p:ext uri="{BB962C8B-B14F-4D97-AF65-F5344CB8AC3E}">
        <p14:creationId xmlns:p14="http://schemas.microsoft.com/office/powerpoint/2010/main" val="24751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9E9F475-27C4-4F18-AA17-6CB32CA907D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CB1EE2C-7DB4-41C9-89DA-1D2C9616C1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0B6528-D7BA-4198-BF0A-47CEEC9FBC37}"/>
              </a:ext>
            </a:extLst>
          </p:cNvPr>
          <p:cNvSpPr>
            <a:spLocks noGrp="1"/>
          </p:cNvSpPr>
          <p:nvPr>
            <p:ph type="sldNum" sz="quarter" idx="12"/>
          </p:nvPr>
        </p:nvSpPr>
        <p:spPr/>
        <p:txBody>
          <a:bodyPr/>
          <a:lstStyle>
            <a:lvl1pPr>
              <a:defRPr/>
            </a:lvl1pPr>
          </a:lstStyle>
          <a:p>
            <a:fld id="{61E1A1F1-15A3-4686-A7E0-09A7080D399E}" type="slidenum">
              <a:rPr lang="en-US" altLang="en-US"/>
              <a:pPr/>
              <a:t>‹#›</a:t>
            </a:fld>
            <a:endParaRPr lang="en-US" altLang="en-US"/>
          </a:p>
        </p:txBody>
      </p:sp>
    </p:spTree>
    <p:extLst>
      <p:ext uri="{BB962C8B-B14F-4D97-AF65-F5344CB8AC3E}">
        <p14:creationId xmlns:p14="http://schemas.microsoft.com/office/powerpoint/2010/main" val="104947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8" descr="C2-HD-BTM.png">
            <a:extLst>
              <a:ext uri="{FF2B5EF4-FFF2-40B4-BE49-F238E27FC236}">
                <a16:creationId xmlns:a16="http://schemas.microsoft.com/office/drawing/2014/main" id="{95265418-6B67-4F60-960E-307E0C2FFD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3B95D11-C3A9-44AC-907E-6D20D5ABF685}"/>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DB4E6704-8E4C-4741-8B45-33930F84BEA9}"/>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1732453-654A-494E-9DF9-EFF7C56186D1}"/>
              </a:ext>
            </a:extLst>
          </p:cNvPr>
          <p:cNvSpPr>
            <a:spLocks noGrp="1"/>
          </p:cNvSpPr>
          <p:nvPr>
            <p:ph type="sldNum" sz="quarter" idx="12"/>
          </p:nvPr>
        </p:nvSpPr>
        <p:spPr>
          <a:xfrm>
            <a:off x="7881938" y="381000"/>
            <a:ext cx="668337" cy="365125"/>
          </a:xfrm>
        </p:spPr>
        <p:txBody>
          <a:bodyPr/>
          <a:lstStyle>
            <a:lvl1pPr>
              <a:defRPr/>
            </a:lvl1pPr>
          </a:lstStyle>
          <a:p>
            <a:fld id="{5D9AFBCB-E984-457F-B8C0-CDDDB7222D7D}" type="slidenum">
              <a:rPr lang="en-US" altLang="en-US"/>
              <a:pPr/>
              <a:t>‹#›</a:t>
            </a:fld>
            <a:endParaRPr lang="en-US" altLang="en-US"/>
          </a:p>
        </p:txBody>
      </p:sp>
    </p:spTree>
    <p:extLst>
      <p:ext uri="{BB962C8B-B14F-4D97-AF65-F5344CB8AC3E}">
        <p14:creationId xmlns:p14="http://schemas.microsoft.com/office/powerpoint/2010/main" val="345281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8" descr="C2-HD-BTM.png">
            <a:extLst>
              <a:ext uri="{FF2B5EF4-FFF2-40B4-BE49-F238E27FC236}">
                <a16:creationId xmlns:a16="http://schemas.microsoft.com/office/drawing/2014/main" id="{52CA1C9F-5A7B-49B6-8C5C-00DF18BF73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43460C4-032B-42F1-A1A1-ECD7B8830BA7}"/>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id="{BA652660-4C15-41C0-9D89-D3CB0B79CD9A}"/>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C7581B34-5F5A-4FE1-8E24-D5C73F05AE19}"/>
              </a:ext>
            </a:extLst>
          </p:cNvPr>
          <p:cNvSpPr>
            <a:spLocks noGrp="1"/>
          </p:cNvSpPr>
          <p:nvPr>
            <p:ph type="dt" sz="half" idx="14"/>
          </p:nvPr>
        </p:nvSpPr>
        <p:spPr>
          <a:xfrm>
            <a:off x="5562600" y="381000"/>
            <a:ext cx="2182813" cy="365125"/>
          </a:xfrm>
        </p:spPr>
        <p:txBody>
          <a:bodyPr/>
          <a:lstStyle>
            <a:lvl1pPr algn="r">
              <a:defRPr/>
            </a:lvl1pPr>
          </a:lstStyle>
          <a:p>
            <a:pPr>
              <a:defRPr/>
            </a:pPr>
            <a:endParaRPr lang="en-US"/>
          </a:p>
        </p:txBody>
      </p:sp>
      <p:sp>
        <p:nvSpPr>
          <p:cNvPr id="9" name="Footer Placeholder 5">
            <a:extLst>
              <a:ext uri="{FF2B5EF4-FFF2-40B4-BE49-F238E27FC236}">
                <a16:creationId xmlns:a16="http://schemas.microsoft.com/office/drawing/2014/main" id="{201A4F96-06B1-49B2-9BB3-581533BB98BE}"/>
              </a:ext>
            </a:extLst>
          </p:cNvPr>
          <p:cNvSpPr>
            <a:spLocks noGrp="1"/>
          </p:cNvSpPr>
          <p:nvPr>
            <p:ph type="ftr" sz="quarter" idx="15"/>
          </p:nvPr>
        </p:nvSpPr>
        <p:spPr>
          <a:xfrm>
            <a:off x="593725" y="379413"/>
            <a:ext cx="4830763" cy="36512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E4CF83E-A5EE-4D8F-8528-A04732218550}"/>
              </a:ext>
            </a:extLst>
          </p:cNvPr>
          <p:cNvSpPr>
            <a:spLocks noGrp="1"/>
          </p:cNvSpPr>
          <p:nvPr>
            <p:ph type="sldNum" sz="quarter" idx="16"/>
          </p:nvPr>
        </p:nvSpPr>
        <p:spPr>
          <a:xfrm>
            <a:off x="7881938" y="381000"/>
            <a:ext cx="668337" cy="365125"/>
          </a:xfrm>
        </p:spPr>
        <p:txBody>
          <a:bodyPr/>
          <a:lstStyle>
            <a:lvl1pPr>
              <a:defRPr/>
            </a:lvl1pPr>
          </a:lstStyle>
          <a:p>
            <a:fld id="{322CC209-1DEA-419D-8653-AAA6F4BEF716}" type="slidenum">
              <a:rPr lang="en-US" altLang="en-US"/>
              <a:pPr/>
              <a:t>‹#›</a:t>
            </a:fld>
            <a:endParaRPr lang="en-US" altLang="en-US"/>
          </a:p>
        </p:txBody>
      </p:sp>
    </p:spTree>
    <p:extLst>
      <p:ext uri="{BB962C8B-B14F-4D97-AF65-F5344CB8AC3E}">
        <p14:creationId xmlns:p14="http://schemas.microsoft.com/office/powerpoint/2010/main" val="181602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8" descr="C2-HD-BTM.png">
            <a:extLst>
              <a:ext uri="{FF2B5EF4-FFF2-40B4-BE49-F238E27FC236}">
                <a16:creationId xmlns:a16="http://schemas.microsoft.com/office/drawing/2014/main" id="{67CE7B18-CF87-41E6-AC8C-FA9E46342B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CD83A9E1-494B-4A68-A890-7A157F28AC68}"/>
              </a:ext>
            </a:extLst>
          </p:cNvPr>
          <p:cNvSpPr>
            <a:spLocks noGrp="1"/>
          </p:cNvSpPr>
          <p:nvPr>
            <p:ph type="dt" sz="half" idx="10"/>
          </p:nvPr>
        </p:nvSpPr>
        <p:spPr>
          <a:xfrm>
            <a:off x="5562600" y="379413"/>
            <a:ext cx="2182813" cy="365125"/>
          </a:xfrm>
        </p:spPr>
        <p:txBody>
          <a:bodyPr/>
          <a:lstStyle>
            <a:lvl1pPr algn="r">
              <a:defRPr/>
            </a:lvl1pPr>
          </a:lstStyle>
          <a:p>
            <a:pPr>
              <a:defRPr/>
            </a:pPr>
            <a:endParaRPr lang="en-US"/>
          </a:p>
        </p:txBody>
      </p:sp>
      <p:sp>
        <p:nvSpPr>
          <p:cNvPr id="7" name="Footer Placeholder 5">
            <a:extLst>
              <a:ext uri="{FF2B5EF4-FFF2-40B4-BE49-F238E27FC236}">
                <a16:creationId xmlns:a16="http://schemas.microsoft.com/office/drawing/2014/main" id="{5456909E-DBB1-4123-83F4-4EA01C792D7E}"/>
              </a:ext>
            </a:extLst>
          </p:cNvPr>
          <p:cNvSpPr>
            <a:spLocks noGrp="1"/>
          </p:cNvSpPr>
          <p:nvPr>
            <p:ph type="ftr" sz="quarter" idx="11"/>
          </p:nvPr>
        </p:nvSpPr>
        <p:spPr>
          <a:xfrm>
            <a:off x="593725" y="379413"/>
            <a:ext cx="4830763"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DB19E0B-A8E0-45F0-B4A6-F38623270B0D}"/>
              </a:ext>
            </a:extLst>
          </p:cNvPr>
          <p:cNvSpPr>
            <a:spLocks noGrp="1"/>
          </p:cNvSpPr>
          <p:nvPr>
            <p:ph type="sldNum" sz="quarter" idx="12"/>
          </p:nvPr>
        </p:nvSpPr>
        <p:spPr>
          <a:xfrm>
            <a:off x="7881938" y="381000"/>
            <a:ext cx="668337" cy="365125"/>
          </a:xfrm>
        </p:spPr>
        <p:txBody>
          <a:bodyPr/>
          <a:lstStyle>
            <a:lvl1pPr>
              <a:defRPr/>
            </a:lvl1pPr>
          </a:lstStyle>
          <a:p>
            <a:fld id="{A7EFEEF0-219E-45B8-86C5-BFAA337E0F43}" type="slidenum">
              <a:rPr lang="en-US" altLang="en-US"/>
              <a:pPr/>
              <a:t>‹#›</a:t>
            </a:fld>
            <a:endParaRPr lang="en-US" altLang="en-US"/>
          </a:p>
        </p:txBody>
      </p:sp>
    </p:spTree>
    <p:extLst>
      <p:ext uri="{BB962C8B-B14F-4D97-AF65-F5344CB8AC3E}">
        <p14:creationId xmlns:p14="http://schemas.microsoft.com/office/powerpoint/2010/main" val="299015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FA39629E-3B55-4096-813A-BBAE7FE2EFF3}"/>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3611160A-AA7E-48F2-90F1-5517F046322D}"/>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D4EA6105-E760-4292-A492-B90F42888B9A}"/>
              </a:ext>
            </a:extLst>
          </p:cNvPr>
          <p:cNvSpPr>
            <a:spLocks noGrp="1"/>
          </p:cNvSpPr>
          <p:nvPr>
            <p:ph type="sldNum" sz="quarter" idx="20"/>
          </p:nvPr>
        </p:nvSpPr>
        <p:spPr/>
        <p:txBody>
          <a:bodyPr/>
          <a:lstStyle>
            <a:lvl1pPr>
              <a:defRPr/>
            </a:lvl1pPr>
          </a:lstStyle>
          <a:p>
            <a:fld id="{FE31E78E-BCFB-4938-AD33-FCB9C15EE795}" type="slidenum">
              <a:rPr lang="en-US" altLang="en-US"/>
              <a:pPr/>
              <a:t>‹#›</a:t>
            </a:fld>
            <a:endParaRPr lang="en-US" altLang="en-US"/>
          </a:p>
        </p:txBody>
      </p:sp>
    </p:spTree>
    <p:extLst>
      <p:ext uri="{BB962C8B-B14F-4D97-AF65-F5344CB8AC3E}">
        <p14:creationId xmlns:p14="http://schemas.microsoft.com/office/powerpoint/2010/main" val="290759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a:extLst>
              <a:ext uri="{FF2B5EF4-FFF2-40B4-BE49-F238E27FC236}">
                <a16:creationId xmlns:a16="http://schemas.microsoft.com/office/drawing/2014/main" id="{65C77DDE-7A0D-4DDD-B1CE-2F4AC0C40FCC}"/>
              </a:ext>
            </a:extLst>
          </p:cNvPr>
          <p:cNvSpPr>
            <a:spLocks noGrp="1"/>
          </p:cNvSpPr>
          <p:nvPr>
            <p:ph type="dt" sz="half" idx="23"/>
          </p:nvPr>
        </p:nvSpPr>
        <p:spPr/>
        <p:txBody>
          <a:bodyPr/>
          <a:lstStyle>
            <a:lvl1pPr>
              <a:defRPr/>
            </a:lvl1pPr>
          </a:lstStyle>
          <a:p>
            <a:pPr>
              <a:defRPr/>
            </a:pPr>
            <a:endParaRPr lang="en-US"/>
          </a:p>
        </p:txBody>
      </p:sp>
      <p:sp>
        <p:nvSpPr>
          <p:cNvPr id="13" name="Footer Placeholder 4">
            <a:extLst>
              <a:ext uri="{FF2B5EF4-FFF2-40B4-BE49-F238E27FC236}">
                <a16:creationId xmlns:a16="http://schemas.microsoft.com/office/drawing/2014/main" id="{75F1FD61-6655-40C6-AAD1-CF04936D800A}"/>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3F6ABA1A-A1BC-42C9-9870-72BBBABB238B}"/>
              </a:ext>
            </a:extLst>
          </p:cNvPr>
          <p:cNvSpPr>
            <a:spLocks noGrp="1"/>
          </p:cNvSpPr>
          <p:nvPr>
            <p:ph type="sldNum" sz="quarter" idx="25"/>
          </p:nvPr>
        </p:nvSpPr>
        <p:spPr/>
        <p:txBody>
          <a:bodyPr/>
          <a:lstStyle>
            <a:lvl1pPr>
              <a:defRPr/>
            </a:lvl1pPr>
          </a:lstStyle>
          <a:p>
            <a:fld id="{CF1C8B31-B3B1-4DA0-9A45-FA3E9DE19C91}" type="slidenum">
              <a:rPr lang="en-US" altLang="en-US"/>
              <a:pPr/>
              <a:t>‹#›</a:t>
            </a:fld>
            <a:endParaRPr lang="en-US" altLang="en-US"/>
          </a:p>
        </p:txBody>
      </p:sp>
    </p:spTree>
    <p:extLst>
      <p:ext uri="{BB962C8B-B14F-4D97-AF65-F5344CB8AC3E}">
        <p14:creationId xmlns:p14="http://schemas.microsoft.com/office/powerpoint/2010/main" val="99130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2D983F-8A2C-4459-93E7-530D692FD8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09E2172-BBFC-4F47-A639-C9716E4D52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3463D1-4FB8-45F0-82BA-A8241CF2ED2B}"/>
              </a:ext>
            </a:extLst>
          </p:cNvPr>
          <p:cNvSpPr>
            <a:spLocks noGrp="1"/>
          </p:cNvSpPr>
          <p:nvPr>
            <p:ph type="sldNum" sz="quarter" idx="12"/>
          </p:nvPr>
        </p:nvSpPr>
        <p:spPr/>
        <p:txBody>
          <a:bodyPr/>
          <a:lstStyle>
            <a:lvl1pPr>
              <a:defRPr/>
            </a:lvl1pPr>
          </a:lstStyle>
          <a:p>
            <a:fld id="{D7FF315B-78FB-415E-AA1C-681483856AAF}" type="slidenum">
              <a:rPr lang="en-US" altLang="en-US"/>
              <a:pPr/>
              <a:t>‹#›</a:t>
            </a:fld>
            <a:endParaRPr lang="en-US" altLang="en-US"/>
          </a:p>
        </p:txBody>
      </p:sp>
    </p:spTree>
    <p:extLst>
      <p:ext uri="{BB962C8B-B14F-4D97-AF65-F5344CB8AC3E}">
        <p14:creationId xmlns:p14="http://schemas.microsoft.com/office/powerpoint/2010/main" val="128900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descr="C2-HD-BTM.png">
            <a:extLst>
              <a:ext uri="{FF2B5EF4-FFF2-40B4-BE49-F238E27FC236}">
                <a16:creationId xmlns:a16="http://schemas.microsoft.com/office/drawing/2014/main" id="{3B0C8B15-F8E0-4F7C-9188-C84369705B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48E35CE-1A93-451E-9538-F984E8B40FD6}"/>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0D8D3F0C-6861-45A2-B659-8D15F6043561}"/>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240B1D-F619-452B-A4E9-C7634BFF15F7}"/>
              </a:ext>
            </a:extLst>
          </p:cNvPr>
          <p:cNvSpPr>
            <a:spLocks noGrp="1"/>
          </p:cNvSpPr>
          <p:nvPr>
            <p:ph type="sldNum" sz="quarter" idx="12"/>
          </p:nvPr>
        </p:nvSpPr>
        <p:spPr>
          <a:xfrm>
            <a:off x="7881938" y="381000"/>
            <a:ext cx="668337" cy="365125"/>
          </a:xfrm>
        </p:spPr>
        <p:txBody>
          <a:bodyPr/>
          <a:lstStyle>
            <a:lvl1pPr>
              <a:defRPr/>
            </a:lvl1pPr>
          </a:lstStyle>
          <a:p>
            <a:fld id="{E2D0A3AC-1A3B-470B-8A26-DB092C545A64}" type="slidenum">
              <a:rPr lang="en-US" altLang="en-US"/>
              <a:pPr/>
              <a:t>‹#›</a:t>
            </a:fld>
            <a:endParaRPr lang="en-US" altLang="en-US"/>
          </a:p>
        </p:txBody>
      </p:sp>
    </p:spTree>
    <p:extLst>
      <p:ext uri="{BB962C8B-B14F-4D97-AF65-F5344CB8AC3E}">
        <p14:creationId xmlns:p14="http://schemas.microsoft.com/office/powerpoint/2010/main" val="147739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567ECD-70E7-4BFD-A2A8-152EBE6196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B5A1380-EBA8-4D7B-B115-16BE12C6FC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58630F-4640-4A9F-A339-334AEC4E7E16}"/>
              </a:ext>
            </a:extLst>
          </p:cNvPr>
          <p:cNvSpPr>
            <a:spLocks noGrp="1"/>
          </p:cNvSpPr>
          <p:nvPr>
            <p:ph type="sldNum" sz="quarter" idx="12"/>
          </p:nvPr>
        </p:nvSpPr>
        <p:spPr/>
        <p:txBody>
          <a:bodyPr/>
          <a:lstStyle>
            <a:lvl1pPr>
              <a:defRPr/>
            </a:lvl1pPr>
          </a:lstStyle>
          <a:p>
            <a:fld id="{7C9794A2-F4E8-46CA-9DC6-039D1BBC9015}" type="slidenum">
              <a:rPr lang="en-US" altLang="en-US"/>
              <a:pPr/>
              <a:t>‹#›</a:t>
            </a:fld>
            <a:endParaRPr lang="en-US" altLang="en-US"/>
          </a:p>
        </p:txBody>
      </p:sp>
    </p:spTree>
    <p:extLst>
      <p:ext uri="{BB962C8B-B14F-4D97-AF65-F5344CB8AC3E}">
        <p14:creationId xmlns:p14="http://schemas.microsoft.com/office/powerpoint/2010/main" val="252927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C2-HD-BTM.png">
            <a:extLst>
              <a:ext uri="{FF2B5EF4-FFF2-40B4-BE49-F238E27FC236}">
                <a16:creationId xmlns:a16="http://schemas.microsoft.com/office/drawing/2014/main" id="{92B52D9F-74CC-4264-B470-762554071E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6BE5DB0-0D85-44F2-8AC5-4FFB4E222BA1}"/>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9887AF2A-5EC5-4161-ABEB-0E5AEDEF3AFE}"/>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8A29D3-037C-4DAF-B110-CB54304ECD84}"/>
              </a:ext>
            </a:extLst>
          </p:cNvPr>
          <p:cNvSpPr>
            <a:spLocks noGrp="1"/>
          </p:cNvSpPr>
          <p:nvPr>
            <p:ph type="sldNum" sz="quarter" idx="12"/>
          </p:nvPr>
        </p:nvSpPr>
        <p:spPr>
          <a:xfrm>
            <a:off x="7881938" y="381000"/>
            <a:ext cx="668337" cy="365125"/>
          </a:xfrm>
        </p:spPr>
        <p:txBody>
          <a:bodyPr/>
          <a:lstStyle>
            <a:lvl1pPr>
              <a:defRPr/>
            </a:lvl1pPr>
          </a:lstStyle>
          <a:p>
            <a:fld id="{CE857B91-6010-4BE0-9547-77DE20A98B28}" type="slidenum">
              <a:rPr lang="en-US" altLang="en-US"/>
              <a:pPr/>
              <a:t>‹#›</a:t>
            </a:fld>
            <a:endParaRPr lang="en-US" altLang="en-US"/>
          </a:p>
        </p:txBody>
      </p:sp>
    </p:spTree>
    <p:extLst>
      <p:ext uri="{BB962C8B-B14F-4D97-AF65-F5344CB8AC3E}">
        <p14:creationId xmlns:p14="http://schemas.microsoft.com/office/powerpoint/2010/main" val="121131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CE8595-4E2B-4A78-8F44-ACB91253C62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1196B3-94BC-4501-915F-B3BF990A52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D15C60-234D-4846-950D-60A35073E316}"/>
              </a:ext>
            </a:extLst>
          </p:cNvPr>
          <p:cNvSpPr>
            <a:spLocks noGrp="1"/>
          </p:cNvSpPr>
          <p:nvPr>
            <p:ph type="sldNum" sz="quarter" idx="12"/>
          </p:nvPr>
        </p:nvSpPr>
        <p:spPr/>
        <p:txBody>
          <a:bodyPr/>
          <a:lstStyle>
            <a:lvl1pPr>
              <a:defRPr/>
            </a:lvl1pPr>
          </a:lstStyle>
          <a:p>
            <a:fld id="{7F06E8DE-679C-4D26-B0C1-ADEBD3BE9189}" type="slidenum">
              <a:rPr lang="en-US" altLang="en-US"/>
              <a:pPr/>
              <a:t>‹#›</a:t>
            </a:fld>
            <a:endParaRPr lang="en-US" altLang="en-US"/>
          </a:p>
        </p:txBody>
      </p:sp>
    </p:spTree>
    <p:extLst>
      <p:ext uri="{BB962C8B-B14F-4D97-AF65-F5344CB8AC3E}">
        <p14:creationId xmlns:p14="http://schemas.microsoft.com/office/powerpoint/2010/main" val="161029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E89F73A-9654-46DB-81FF-C361D461DB7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BABC829-0FAD-46EC-8551-2010204E21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9609257-DB09-43A4-84AD-46DC32E588AE}"/>
              </a:ext>
            </a:extLst>
          </p:cNvPr>
          <p:cNvSpPr>
            <a:spLocks noGrp="1"/>
          </p:cNvSpPr>
          <p:nvPr>
            <p:ph type="sldNum" sz="quarter" idx="12"/>
          </p:nvPr>
        </p:nvSpPr>
        <p:spPr/>
        <p:txBody>
          <a:bodyPr/>
          <a:lstStyle>
            <a:lvl1pPr>
              <a:defRPr/>
            </a:lvl1pPr>
          </a:lstStyle>
          <a:p>
            <a:fld id="{CBF076C9-6CBC-4AA4-87A7-613A9494B550}" type="slidenum">
              <a:rPr lang="en-US" altLang="en-US"/>
              <a:pPr/>
              <a:t>‹#›</a:t>
            </a:fld>
            <a:endParaRPr lang="en-US" altLang="en-US"/>
          </a:p>
        </p:txBody>
      </p:sp>
    </p:spTree>
    <p:extLst>
      <p:ext uri="{BB962C8B-B14F-4D97-AF65-F5344CB8AC3E}">
        <p14:creationId xmlns:p14="http://schemas.microsoft.com/office/powerpoint/2010/main" val="9903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57B7927-5D62-4180-BCFB-FF4915FF912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5FAE54F-61FF-409C-8CC9-87710B23E5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4ADD670-1E9D-4972-9545-23363965F4EA}"/>
              </a:ext>
            </a:extLst>
          </p:cNvPr>
          <p:cNvSpPr>
            <a:spLocks noGrp="1"/>
          </p:cNvSpPr>
          <p:nvPr>
            <p:ph type="sldNum" sz="quarter" idx="12"/>
          </p:nvPr>
        </p:nvSpPr>
        <p:spPr/>
        <p:txBody>
          <a:bodyPr/>
          <a:lstStyle>
            <a:lvl1pPr>
              <a:defRPr/>
            </a:lvl1pPr>
          </a:lstStyle>
          <a:p>
            <a:fld id="{EFEF551A-FAA7-42DC-9E71-577CEEBBB4CE}" type="slidenum">
              <a:rPr lang="en-US" altLang="en-US"/>
              <a:pPr/>
              <a:t>‹#›</a:t>
            </a:fld>
            <a:endParaRPr lang="en-US" altLang="en-US"/>
          </a:p>
        </p:txBody>
      </p:sp>
    </p:spTree>
    <p:extLst>
      <p:ext uri="{BB962C8B-B14F-4D97-AF65-F5344CB8AC3E}">
        <p14:creationId xmlns:p14="http://schemas.microsoft.com/office/powerpoint/2010/main" val="124714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37B4B4-DF4F-4947-8B13-8573F48BC79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9B80918-83B5-4C58-8940-4D3CD5BFD0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B8A294A-CFD2-445E-B961-936D2C074D37}"/>
              </a:ext>
            </a:extLst>
          </p:cNvPr>
          <p:cNvSpPr>
            <a:spLocks noGrp="1"/>
          </p:cNvSpPr>
          <p:nvPr>
            <p:ph type="sldNum" sz="quarter" idx="12"/>
          </p:nvPr>
        </p:nvSpPr>
        <p:spPr/>
        <p:txBody>
          <a:bodyPr/>
          <a:lstStyle>
            <a:lvl1pPr>
              <a:defRPr/>
            </a:lvl1pPr>
          </a:lstStyle>
          <a:p>
            <a:fld id="{AC8F639C-9028-4429-B271-4F2A2092728A}" type="slidenum">
              <a:rPr lang="en-US" altLang="en-US"/>
              <a:pPr/>
              <a:t>‹#›</a:t>
            </a:fld>
            <a:endParaRPr lang="en-US" altLang="en-US"/>
          </a:p>
        </p:txBody>
      </p:sp>
    </p:spTree>
    <p:extLst>
      <p:ext uri="{BB962C8B-B14F-4D97-AF65-F5344CB8AC3E}">
        <p14:creationId xmlns:p14="http://schemas.microsoft.com/office/powerpoint/2010/main" val="291291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7FB8848-3430-4C6F-88D4-724010F8EE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3C5577B-1C2C-442F-8C83-75B9B055F7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A0B56D-6C26-4017-9B0E-AF92114E9FD9}"/>
              </a:ext>
            </a:extLst>
          </p:cNvPr>
          <p:cNvSpPr>
            <a:spLocks noGrp="1"/>
          </p:cNvSpPr>
          <p:nvPr>
            <p:ph type="sldNum" sz="quarter" idx="12"/>
          </p:nvPr>
        </p:nvSpPr>
        <p:spPr/>
        <p:txBody>
          <a:bodyPr/>
          <a:lstStyle>
            <a:lvl1pPr>
              <a:defRPr/>
            </a:lvl1pPr>
          </a:lstStyle>
          <a:p>
            <a:fld id="{A933A924-0CF0-490D-B06C-315D95E3C12E}" type="slidenum">
              <a:rPr lang="en-US" altLang="en-US"/>
              <a:pPr/>
              <a:t>‹#›</a:t>
            </a:fld>
            <a:endParaRPr lang="en-US" altLang="en-US"/>
          </a:p>
        </p:txBody>
      </p:sp>
    </p:spTree>
    <p:extLst>
      <p:ext uri="{BB962C8B-B14F-4D97-AF65-F5344CB8AC3E}">
        <p14:creationId xmlns:p14="http://schemas.microsoft.com/office/powerpoint/2010/main" val="66621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924C4EF-795B-4E2A-89EF-E7C56D6314A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A6863BF-2A26-4353-ACB0-AD5FA6887B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6A5ADE-F6F1-4A31-91B5-D45F79015B5D}"/>
              </a:ext>
            </a:extLst>
          </p:cNvPr>
          <p:cNvSpPr>
            <a:spLocks noGrp="1"/>
          </p:cNvSpPr>
          <p:nvPr>
            <p:ph type="sldNum" sz="quarter" idx="12"/>
          </p:nvPr>
        </p:nvSpPr>
        <p:spPr/>
        <p:txBody>
          <a:bodyPr/>
          <a:lstStyle>
            <a:lvl1pPr>
              <a:defRPr/>
            </a:lvl1pPr>
          </a:lstStyle>
          <a:p>
            <a:fld id="{B21DD07C-FE0F-4438-8CFF-555723975A50}" type="slidenum">
              <a:rPr lang="en-US" altLang="en-US"/>
              <a:pPr/>
              <a:t>‹#›</a:t>
            </a:fld>
            <a:endParaRPr lang="en-US" altLang="en-US"/>
          </a:p>
        </p:txBody>
      </p:sp>
    </p:spTree>
    <p:extLst>
      <p:ext uri="{BB962C8B-B14F-4D97-AF65-F5344CB8AC3E}">
        <p14:creationId xmlns:p14="http://schemas.microsoft.com/office/powerpoint/2010/main" val="105439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6464"/>
            </a:gs>
            <a:gs pos="50000">
              <a:srgbClr val="4D4D4D"/>
            </a:gs>
            <a:gs pos="100000">
              <a:srgbClr val="363636"/>
            </a:gs>
          </a:gsLst>
          <a:lin ang="5400000"/>
        </a:gradFill>
        <a:effectLst/>
      </p:bgPr>
    </p:bg>
    <p:spTree>
      <p:nvGrpSpPr>
        <p:cNvPr id="1" name=""/>
        <p:cNvGrpSpPr/>
        <p:nvPr/>
      </p:nvGrpSpPr>
      <p:grpSpPr>
        <a:xfrm>
          <a:off x="0" y="0"/>
          <a:ext cx="0" cy="0"/>
          <a:chOff x="0" y="0"/>
          <a:chExt cx="0" cy="0"/>
        </a:xfrm>
      </p:grpSpPr>
      <p:pic>
        <p:nvPicPr>
          <p:cNvPr id="1026" name="Picture 7" descr="C2-HD-TOP.png">
            <a:extLst>
              <a:ext uri="{FF2B5EF4-FFF2-40B4-BE49-F238E27FC236}">
                <a16:creationId xmlns:a16="http://schemas.microsoft.com/office/drawing/2014/main" id="{7902FAC1-E11D-47D2-B4DA-580F1EDC910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2A73CE7-7A54-4E2F-B81A-390E7BAB28D3}"/>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8A3AEC10-0A70-4744-819B-F822BC6D443E}"/>
              </a:ext>
            </a:extLst>
          </p:cNvPr>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2FABAA-1CC5-4FE6-9D19-16B4EB3FBC71}"/>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E6161BA-BE89-4172-A31C-EDD8AF524475}"/>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42F78A0-DCCA-450B-9190-40F2F2725905}"/>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1F624C25-8CDF-456C-A91A-9015B93C2D5B}"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24" r:id="rId1"/>
    <p:sldLayoutId id="2147484013" r:id="rId2"/>
    <p:sldLayoutId id="2147484025" r:id="rId3"/>
    <p:sldLayoutId id="2147484014" r:id="rId4"/>
    <p:sldLayoutId id="2147484015" r:id="rId5"/>
    <p:sldLayoutId id="2147484016" r:id="rId6"/>
    <p:sldLayoutId id="2147484017" r:id="rId7"/>
    <p:sldLayoutId id="2147484018" r:id="rId8"/>
    <p:sldLayoutId id="2147484019" r:id="rId9"/>
    <p:sldLayoutId id="2147484020" r:id="rId10"/>
    <p:sldLayoutId id="2147484026" r:id="rId11"/>
    <p:sldLayoutId id="2147484027" r:id="rId12"/>
    <p:sldLayoutId id="2147484028" r:id="rId13"/>
    <p:sldLayoutId id="2147484021" r:id="rId14"/>
    <p:sldLayoutId id="2147484022" r:id="rId15"/>
    <p:sldLayoutId id="2147484023" r:id="rId16"/>
    <p:sldLayoutId id="2147484029"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oodsafety.gov/poisoning/causes/bacteriaviruses/campylobacter/index.html" TargetMode="External"/><Relationship Id="rId2" Type="http://schemas.openxmlformats.org/officeDocument/2006/relationships/hyperlink" Target="http://www.foodsafety.gov/poisoning/causes/bacteriaviruses/bcereus/" TargetMode="External"/><Relationship Id="rId1" Type="http://schemas.openxmlformats.org/officeDocument/2006/relationships/slideLayout" Target="../slideLayouts/slideLayout2.xml"/><Relationship Id="rId4" Type="http://schemas.openxmlformats.org/officeDocument/2006/relationships/hyperlink" Target="http://www.foodsafety.gov/poisoning/causes/bacteriaviruses/botulism/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oodsafety.gov/poisoning/causes/bacteriaviruses/ecoli/index.html" TargetMode="External"/><Relationship Id="rId2" Type="http://schemas.openxmlformats.org/officeDocument/2006/relationships/hyperlink" Target="http://www.foodsafety.gov/poisoning/causes/bacteriaviruses/cperfringens/index.html" TargetMode="External"/><Relationship Id="rId1" Type="http://schemas.openxmlformats.org/officeDocument/2006/relationships/slideLayout" Target="../slideLayouts/slideLayout2.xml"/><Relationship Id="rId4" Type="http://schemas.openxmlformats.org/officeDocument/2006/relationships/hyperlink" Target="http://www.foodsafety.gov/poisoning/causes/bacteriaviruses/listeria/index.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foodborneburden/questions-and-answer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foodsafety.gov/poisoning/causes/bacteriaviruses/shigella/index.html" TargetMode="External"/><Relationship Id="rId2" Type="http://schemas.openxmlformats.org/officeDocument/2006/relationships/hyperlink" Target="http://www.foodsafety.gov/poisoning/causes/bacteriaviruses/salmonella/index.html" TargetMode="External"/><Relationship Id="rId1" Type="http://schemas.openxmlformats.org/officeDocument/2006/relationships/slideLayout" Target="../slideLayouts/slideLayout2.xml"/><Relationship Id="rId4" Type="http://schemas.openxmlformats.org/officeDocument/2006/relationships/hyperlink" Target="http://www.foodsafety.gov/poisoning/causes/bacteriaviruses/staphylococcus/inde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png"/><Relationship Id="rId7" Type="http://schemas.openxmlformats.org/officeDocument/2006/relationships/image" Target="../media/image70.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png"/></Relationships>
</file>

<file path=ppt/slides/_rels/slide49.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9.xml"/><Relationship Id="rId5" Type="http://schemas.openxmlformats.org/officeDocument/2006/relationships/image" Target="../media/image83.jpeg"/><Relationship Id="rId4" Type="http://schemas.openxmlformats.org/officeDocument/2006/relationships/image" Target="../media/image8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wmf"/><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a:extLst>
              <a:ext uri="{FF2B5EF4-FFF2-40B4-BE49-F238E27FC236}">
                <a16:creationId xmlns:a16="http://schemas.microsoft.com/office/drawing/2014/main" id="{2A4B9AD5-AD73-4625-9A67-824CC7C11E1A}"/>
              </a:ext>
            </a:extLst>
          </p:cNvPr>
          <p:cNvSpPr>
            <a:spLocks noGrp="1" noChangeArrowheads="1"/>
          </p:cNvSpPr>
          <p:nvPr>
            <p:ph type="ctrTitle"/>
          </p:nvPr>
        </p:nvSpPr>
        <p:spPr>
          <a:xfrm>
            <a:off x="533400" y="609600"/>
            <a:ext cx="7772400" cy="1736725"/>
          </a:xfrm>
          <a:ln>
            <a:miter lim="800000"/>
            <a:headEnd/>
            <a:tailEnd/>
          </a:ln>
        </p:spPr>
        <p:txBody>
          <a:bodyPr/>
          <a:lstStyle/>
          <a:p>
            <a:pPr algn="ctr" eaLnBrk="1" fontAlgn="auto" hangingPunct="1">
              <a:spcAft>
                <a:spcPts val="0"/>
              </a:spcAft>
              <a:defRPr/>
            </a:pPr>
            <a:r>
              <a:rPr lang="en-US" sz="4800" dirty="0">
                <a:solidFill>
                  <a:schemeClr val="accent3">
                    <a:lumMod val="20000"/>
                    <a:lumOff val="80000"/>
                  </a:schemeClr>
                </a:solidFill>
                <a:latin typeface="Times New Roman" pitchFamily="18" charset="0"/>
              </a:rPr>
              <a:t>BASIC FOOD HANDLER’S COURSE</a:t>
            </a:r>
          </a:p>
        </p:txBody>
      </p:sp>
      <p:sp>
        <p:nvSpPr>
          <p:cNvPr id="9219" name="Rectangle 3">
            <a:extLst>
              <a:ext uri="{FF2B5EF4-FFF2-40B4-BE49-F238E27FC236}">
                <a16:creationId xmlns:a16="http://schemas.microsoft.com/office/drawing/2014/main" id="{CB47D761-1CA2-4702-9FD6-959EEDE47153}"/>
              </a:ext>
            </a:extLst>
          </p:cNvPr>
          <p:cNvSpPr>
            <a:spLocks noGrp="1" noChangeArrowheads="1"/>
          </p:cNvSpPr>
          <p:nvPr>
            <p:ph type="subTitle" idx="1"/>
          </p:nvPr>
        </p:nvSpPr>
        <p:spPr>
          <a:xfrm>
            <a:off x="609600" y="5334000"/>
            <a:ext cx="7620000" cy="2362200"/>
          </a:xfrm>
        </p:spPr>
        <p:txBody>
          <a:bodyPr/>
          <a:lstStyle/>
          <a:p>
            <a:pPr algn="ctr" eaLnBrk="1" hangingPunct="1"/>
            <a:r>
              <a:rPr lang="en-US" altLang="en-US">
                <a:solidFill>
                  <a:srgbClr val="F2F2F2"/>
                </a:solidFill>
                <a:latin typeface="Times New Roman" panose="02020603050405020304" pitchFamily="18" charset="0"/>
              </a:rPr>
              <a:t>Environmental Health Section</a:t>
            </a:r>
          </a:p>
          <a:p>
            <a:pPr algn="ctr" eaLnBrk="1" hangingPunct="1"/>
            <a:r>
              <a:rPr lang="en-US" altLang="en-US">
                <a:solidFill>
                  <a:srgbClr val="F2F2F2"/>
                </a:solidFill>
                <a:latin typeface="Times New Roman" panose="02020603050405020304" pitchFamily="18" charset="0"/>
              </a:rPr>
              <a:t>Department of Public Health</a:t>
            </a:r>
          </a:p>
          <a:p>
            <a:pPr algn="ctr" eaLnBrk="1" hangingPunct="1"/>
            <a:r>
              <a:rPr lang="en-US" altLang="en-US">
                <a:solidFill>
                  <a:srgbClr val="F2F2F2"/>
                </a:solidFill>
                <a:latin typeface="Times New Roman" panose="02020603050405020304" pitchFamily="18" charset="0"/>
              </a:rPr>
              <a:t>Tripler Army Medical Center</a:t>
            </a:r>
          </a:p>
        </p:txBody>
      </p:sp>
      <p:pic>
        <p:nvPicPr>
          <p:cNvPr id="6" name="Picture 5" descr="tripler.jpg">
            <a:extLst>
              <a:ext uri="{FF2B5EF4-FFF2-40B4-BE49-F238E27FC236}">
                <a16:creationId xmlns:a16="http://schemas.microsoft.com/office/drawing/2014/main" id="{339EEF4D-2E7D-4975-8E81-F7E8FB63DE66}"/>
              </a:ext>
            </a:extLst>
          </p:cNvPr>
          <p:cNvPicPr>
            <a:picLocks noChangeAspect="1"/>
          </p:cNvPicPr>
          <p:nvPr/>
        </p:nvPicPr>
        <p:blipFill>
          <a:blip r:embed="rId3" cstate="print"/>
          <a:stretch>
            <a:fillRect/>
          </a:stretch>
        </p:blipFill>
        <p:spPr>
          <a:xfrm>
            <a:off x="1066800" y="2286000"/>
            <a:ext cx="6663221" cy="3048000"/>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3DF8DA6-FC48-4458-B835-9AE48C1E35A3}"/>
              </a:ext>
            </a:extLst>
          </p:cNvPr>
          <p:cNvSpPr>
            <a:spLocks noGrp="1" noChangeArrowheads="1"/>
          </p:cNvSpPr>
          <p:nvPr>
            <p:ph type="title"/>
          </p:nvPr>
        </p:nvSpPr>
        <p:spPr>
          <a:xfrm>
            <a:off x="914400" y="381000"/>
            <a:ext cx="8229600" cy="1139825"/>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Hand Antiseptics</a:t>
            </a:r>
          </a:p>
        </p:txBody>
      </p:sp>
      <p:sp>
        <p:nvSpPr>
          <p:cNvPr id="25603" name="Rectangle 3">
            <a:extLst>
              <a:ext uri="{FF2B5EF4-FFF2-40B4-BE49-F238E27FC236}">
                <a16:creationId xmlns:a16="http://schemas.microsoft.com/office/drawing/2014/main" id="{8A714267-8B4A-4C74-AB08-03590AF0D845}"/>
              </a:ext>
            </a:extLst>
          </p:cNvPr>
          <p:cNvSpPr>
            <a:spLocks noGrp="1" noChangeArrowheads="1"/>
          </p:cNvSpPr>
          <p:nvPr>
            <p:ph idx="1"/>
          </p:nvPr>
        </p:nvSpPr>
        <p:spPr>
          <a:xfrm>
            <a:off x="533400" y="1600200"/>
            <a:ext cx="6172200" cy="4983163"/>
          </a:xfrm>
        </p:spPr>
        <p:txBody>
          <a:bodyPr/>
          <a:lstStyle/>
          <a:p>
            <a:pPr lvl="1" eaLnBrk="1" hangingPunct="1"/>
            <a:r>
              <a:rPr lang="en-US" altLang="en-US" sz="3200">
                <a:latin typeface="Times New Roman" panose="02020603050405020304" pitchFamily="18" charset="0"/>
                <a:cs typeface="Times New Roman" panose="02020603050405020304" pitchFamily="18" charset="0"/>
              </a:rPr>
              <a:t>Must comply with Food and Drug Administration standards.</a:t>
            </a:r>
          </a:p>
          <a:p>
            <a:pPr lvl="1" eaLnBrk="1" hangingPunct="1"/>
            <a:r>
              <a:rPr lang="en-US" altLang="en-US" sz="3200">
                <a:latin typeface="Times New Roman" panose="02020603050405020304" pitchFamily="18" charset="0"/>
                <a:cs typeface="Times New Roman" panose="02020603050405020304" pitchFamily="18" charset="0"/>
              </a:rPr>
              <a:t>Must </a:t>
            </a:r>
            <a:r>
              <a:rPr lang="en-US" altLang="en-US" sz="3200" i="1">
                <a:solidFill>
                  <a:srgbClr val="FF0000"/>
                </a:solidFill>
                <a:latin typeface="Times New Roman" panose="02020603050405020304" pitchFamily="18" charset="0"/>
                <a:cs typeface="Times New Roman" panose="02020603050405020304" pitchFamily="18" charset="0"/>
              </a:rPr>
              <a:t>never</a:t>
            </a:r>
            <a:r>
              <a:rPr lang="en-US" altLang="en-US" sz="3200">
                <a:latin typeface="Times New Roman" panose="02020603050405020304" pitchFamily="18" charset="0"/>
                <a:cs typeface="Times New Roman" panose="02020603050405020304" pitchFamily="18" charset="0"/>
              </a:rPr>
              <a:t> be used in place of hand washing.</a:t>
            </a:r>
          </a:p>
          <a:p>
            <a:pPr lvl="1" eaLnBrk="1" hangingPunct="1"/>
            <a:r>
              <a:rPr lang="en-US" altLang="en-US" sz="3200">
                <a:latin typeface="Times New Roman" panose="02020603050405020304" pitchFamily="18" charset="0"/>
                <a:cs typeface="Times New Roman" panose="02020603050405020304" pitchFamily="18" charset="0"/>
              </a:rPr>
              <a:t>Do not use scented hand sanitizer.</a:t>
            </a:r>
          </a:p>
        </p:txBody>
      </p:sp>
      <p:pic>
        <p:nvPicPr>
          <p:cNvPr id="25604" name="Picture 2" descr="https://encrypted-tbn1.gstatic.com/images?q=tbn:ANd9GcQaPD4BdzSmfo4hJfiqj7FiFoeBDHbSb2J4HTMlAtLx8CPGyHtC">
            <a:extLst>
              <a:ext uri="{FF2B5EF4-FFF2-40B4-BE49-F238E27FC236}">
                <a16:creationId xmlns:a16="http://schemas.microsoft.com/office/drawing/2014/main" id="{44880C45-3250-4C85-92C9-4527507C5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33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AD79053-5A91-455F-8D2A-71D916343D0E}"/>
              </a:ext>
            </a:extLst>
          </p:cNvPr>
          <p:cNvSpPr>
            <a:spLocks noGrp="1" noChangeArrowheads="1"/>
          </p:cNvSpPr>
          <p:nvPr>
            <p:ph type="title"/>
          </p:nvPr>
        </p:nvSpPr>
        <p:spPr>
          <a:xfrm>
            <a:off x="533400" y="914400"/>
            <a:ext cx="8229600" cy="838200"/>
          </a:xfrm>
        </p:spPr>
        <p:txBody>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Hand Maintenance</a:t>
            </a:r>
          </a:p>
        </p:txBody>
      </p:sp>
      <p:sp>
        <p:nvSpPr>
          <p:cNvPr id="27651" name="Rectangle 4">
            <a:extLst>
              <a:ext uri="{FF2B5EF4-FFF2-40B4-BE49-F238E27FC236}">
                <a16:creationId xmlns:a16="http://schemas.microsoft.com/office/drawing/2014/main" id="{1F92E685-0C6B-4805-96F7-CEF4EC704BB2}"/>
              </a:ext>
            </a:extLst>
          </p:cNvPr>
          <p:cNvSpPr>
            <a:spLocks noChangeArrowheads="1"/>
          </p:cNvSpPr>
          <p:nvPr/>
        </p:nvSpPr>
        <p:spPr bwMode="auto">
          <a:xfrm>
            <a:off x="1066800" y="5775325"/>
            <a:ext cx="640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50000"/>
              </a:spcBef>
              <a:spcAft>
                <a:spcPct val="25000"/>
              </a:spcAft>
              <a:buFontTx/>
              <a:buNone/>
            </a:pPr>
            <a:endParaRPr lang="en-US" altLang="en-US" sz="2000">
              <a:solidFill>
                <a:srgbClr val="000000"/>
              </a:solidFill>
              <a:latin typeface="Arial" panose="020B0604020202020204" pitchFamily="34" charset="0"/>
              <a:cs typeface="Times New Roman" panose="02020603050405020304" pitchFamily="18" charset="0"/>
            </a:endParaRPr>
          </a:p>
          <a:p>
            <a:pPr eaLnBrk="1" hangingPunct="1">
              <a:lnSpc>
                <a:spcPct val="100000"/>
              </a:lnSpc>
              <a:spcBef>
                <a:spcPct val="50000"/>
              </a:spcBef>
              <a:spcAft>
                <a:spcPct val="25000"/>
              </a:spcAft>
              <a:buFontTx/>
              <a:buNone/>
            </a:pPr>
            <a:endParaRPr lang="en-US" altLang="en-US" sz="2000">
              <a:solidFill>
                <a:srgbClr val="000000"/>
              </a:solidFill>
              <a:latin typeface="Arial" panose="020B0604020202020204" pitchFamily="34" charset="0"/>
              <a:cs typeface="Times New Roman" panose="02020603050405020304" pitchFamily="18" charset="0"/>
            </a:endParaRPr>
          </a:p>
        </p:txBody>
      </p:sp>
      <p:pic>
        <p:nvPicPr>
          <p:cNvPr id="27652" name="Picture 5" descr="04b">
            <a:extLst>
              <a:ext uri="{FF2B5EF4-FFF2-40B4-BE49-F238E27FC236}">
                <a16:creationId xmlns:a16="http://schemas.microsoft.com/office/drawing/2014/main" id="{58587FF8-3C2D-4400-A07B-1E47069B1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1981200" cy="2474913"/>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6">
            <a:extLst>
              <a:ext uri="{FF2B5EF4-FFF2-40B4-BE49-F238E27FC236}">
                <a16:creationId xmlns:a16="http://schemas.microsoft.com/office/drawing/2014/main" id="{109E54CE-725B-442B-9ADC-7A19C7CA08FD}"/>
              </a:ext>
            </a:extLst>
          </p:cNvPr>
          <p:cNvSpPr txBox="1">
            <a:spLocks noChangeArrowheads="1"/>
          </p:cNvSpPr>
          <p:nvPr/>
        </p:nvSpPr>
        <p:spPr bwMode="auto">
          <a:xfrm>
            <a:off x="762000" y="45720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Keep fingernails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short and clean</a:t>
            </a:r>
          </a:p>
        </p:txBody>
      </p:sp>
      <p:sp>
        <p:nvSpPr>
          <p:cNvPr id="27654" name="Text Box 7">
            <a:extLst>
              <a:ext uri="{FF2B5EF4-FFF2-40B4-BE49-F238E27FC236}">
                <a16:creationId xmlns:a16="http://schemas.microsoft.com/office/drawing/2014/main" id="{89E1881F-CD7B-4C8C-A607-486248AFD178}"/>
              </a:ext>
            </a:extLst>
          </p:cNvPr>
          <p:cNvSpPr txBox="1">
            <a:spLocks noChangeArrowheads="1"/>
          </p:cNvSpPr>
          <p:nvPr/>
        </p:nvSpPr>
        <p:spPr bwMode="auto">
          <a:xfrm>
            <a:off x="3429000" y="4724400"/>
            <a:ext cx="2286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Do not wear false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nails, nail adornments, or nail polish</a:t>
            </a:r>
          </a:p>
        </p:txBody>
      </p:sp>
      <p:sp>
        <p:nvSpPr>
          <p:cNvPr id="27655" name="Text Box 8">
            <a:extLst>
              <a:ext uri="{FF2B5EF4-FFF2-40B4-BE49-F238E27FC236}">
                <a16:creationId xmlns:a16="http://schemas.microsoft.com/office/drawing/2014/main" id="{D2E8E0A2-9328-48B8-850A-010232B664FA}"/>
              </a:ext>
            </a:extLst>
          </p:cNvPr>
          <p:cNvSpPr txBox="1">
            <a:spLocks noChangeArrowheads="1"/>
          </p:cNvSpPr>
          <p:nvPr/>
        </p:nvSpPr>
        <p:spPr bwMode="auto">
          <a:xfrm>
            <a:off x="6324600" y="4572000"/>
            <a:ext cx="2286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7150" algn="l"/>
                <a:tab pos="171450" algn="l"/>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57150" algn="l"/>
                <a:tab pos="171450" algn="l"/>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57150" algn="l"/>
                <a:tab pos="171450" algn="l"/>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57150" algn="l"/>
                <a:tab pos="171450" algn="l"/>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57150" algn="l"/>
                <a:tab pos="171450" algn="l"/>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57150" algn="l"/>
                <a:tab pos="171450" algn="l"/>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57150" algn="l"/>
                <a:tab pos="171450" algn="l"/>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57150" algn="l"/>
                <a:tab pos="171450" algn="l"/>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57150" algn="l"/>
                <a:tab pos="171450" algn="l"/>
                <a:tab pos="228600" algn="l"/>
              </a:tabLst>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Bandage cuts and cover bandages using finger cots and gloves.</a:t>
            </a:r>
          </a:p>
        </p:txBody>
      </p:sp>
      <p:pic>
        <p:nvPicPr>
          <p:cNvPr id="27656" name="Picture 9" descr="04b">
            <a:extLst>
              <a:ext uri="{FF2B5EF4-FFF2-40B4-BE49-F238E27FC236}">
                <a16:creationId xmlns:a16="http://schemas.microsoft.com/office/drawing/2014/main" id="{538A51BA-34BB-4BE0-8077-CA2C92404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828800"/>
            <a:ext cx="2133600" cy="2667000"/>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10" descr="04b">
            <a:extLst>
              <a:ext uri="{FF2B5EF4-FFF2-40B4-BE49-F238E27FC236}">
                <a16:creationId xmlns:a16="http://schemas.microsoft.com/office/drawing/2014/main" id="{C21A42D2-BF7B-4618-9B0C-A0D2AA1BAC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828800"/>
            <a:ext cx="2027238" cy="2528888"/>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27658" name="AutoShape 11">
            <a:extLst>
              <a:ext uri="{FF2B5EF4-FFF2-40B4-BE49-F238E27FC236}">
                <a16:creationId xmlns:a16="http://schemas.microsoft.com/office/drawing/2014/main" id="{69724DFC-7FCD-44A8-89EB-8C258E630DCE}"/>
              </a:ext>
            </a:extLst>
          </p:cNvPr>
          <p:cNvSpPr>
            <a:spLocks noChangeArrowheads="1"/>
          </p:cNvSpPr>
          <p:nvPr/>
        </p:nvSpPr>
        <p:spPr bwMode="auto">
          <a:xfrm>
            <a:off x="3505200" y="2286000"/>
            <a:ext cx="2362200" cy="2362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22" y="16934"/>
                </a:moveTo>
                <a:cubicBezTo>
                  <a:pt x="19391" y="15228"/>
                  <a:pt x="20200" y="13051"/>
                  <a:pt x="20200" y="10800"/>
                </a:cubicBezTo>
                <a:cubicBezTo>
                  <a:pt x="20200" y="5608"/>
                  <a:pt x="15991" y="1400"/>
                  <a:pt x="10800" y="1400"/>
                </a:cubicBezTo>
                <a:cubicBezTo>
                  <a:pt x="8548" y="1399"/>
                  <a:pt x="6371" y="2208"/>
                  <a:pt x="4665" y="3677"/>
                </a:cubicBezTo>
                <a:lnTo>
                  <a:pt x="17922" y="16934"/>
                </a:lnTo>
                <a:close/>
                <a:moveTo>
                  <a:pt x="3677" y="4665"/>
                </a:moveTo>
                <a:cubicBezTo>
                  <a:pt x="2208" y="6371"/>
                  <a:pt x="1400" y="8548"/>
                  <a:pt x="1400" y="10799"/>
                </a:cubicBezTo>
                <a:cubicBezTo>
                  <a:pt x="1400" y="15991"/>
                  <a:pt x="5608" y="20200"/>
                  <a:pt x="10800" y="20200"/>
                </a:cubicBezTo>
                <a:cubicBezTo>
                  <a:pt x="13051" y="20200"/>
                  <a:pt x="15228" y="19391"/>
                  <a:pt x="16934" y="17922"/>
                </a:cubicBezTo>
                <a:lnTo>
                  <a:pt x="3677" y="4665"/>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184E28-3568-4DFA-A5F0-EF8907AC803A}"/>
              </a:ext>
            </a:extLst>
          </p:cNvPr>
          <p:cNvSpPr>
            <a:spLocks noGrp="1" noChangeArrowheads="1"/>
          </p:cNvSpPr>
          <p:nvPr>
            <p:ph type="title"/>
          </p:nvPr>
        </p:nvSpPr>
        <p:spPr>
          <a:xfrm>
            <a:off x="914400" y="457200"/>
            <a:ext cx="8229600" cy="1139825"/>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Gloves</a:t>
            </a:r>
          </a:p>
        </p:txBody>
      </p:sp>
      <p:sp>
        <p:nvSpPr>
          <p:cNvPr id="36867" name="Rectangle 3">
            <a:extLst>
              <a:ext uri="{FF2B5EF4-FFF2-40B4-BE49-F238E27FC236}">
                <a16:creationId xmlns:a16="http://schemas.microsoft.com/office/drawing/2014/main" id="{079ECEE0-89A7-4A0B-B2CD-0DE5D3D4E55E}"/>
              </a:ext>
            </a:extLst>
          </p:cNvPr>
          <p:cNvSpPr>
            <a:spLocks noGrp="1" noChangeArrowheads="1"/>
          </p:cNvSpPr>
          <p:nvPr>
            <p:ph idx="1"/>
          </p:nvPr>
        </p:nvSpPr>
        <p:spPr>
          <a:xfrm>
            <a:off x="228600" y="1600200"/>
            <a:ext cx="6172200" cy="4983163"/>
          </a:xfrm>
        </p:spPr>
        <p:txBody>
          <a:bodyPr rtlCol="0">
            <a:normAutofit/>
          </a:bodyPr>
          <a:lstStyle/>
          <a:p>
            <a:pPr marL="274320" indent="-274320" eaLnBrk="1" fontAlgn="auto" hangingPunct="1">
              <a:spcAft>
                <a:spcPts val="0"/>
              </a:spcAft>
              <a:buClr>
                <a:schemeClr val="accent3"/>
              </a:buClr>
              <a:buFont typeface="Wingdings 2"/>
              <a:buChar char=""/>
              <a:defRPr/>
            </a:pPr>
            <a:r>
              <a:rPr lang="en-US" sz="3200" dirty="0">
                <a:latin typeface="Times New Roman" pitchFamily="18" charset="0"/>
                <a:cs typeface="Times New Roman" pitchFamily="18" charset="0"/>
              </a:rPr>
              <a:t>Gloves used for handling food:</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Do </a:t>
            </a:r>
            <a:r>
              <a:rPr lang="en-US" sz="2800" u="sng" dirty="0">
                <a:latin typeface="Times New Roman" pitchFamily="18" charset="0"/>
                <a:cs typeface="Times New Roman" pitchFamily="18" charset="0"/>
              </a:rPr>
              <a:t>NOT</a:t>
            </a:r>
            <a:r>
              <a:rPr lang="en-US" sz="2800" dirty="0">
                <a:latin typeface="Times New Roman" pitchFamily="18" charset="0"/>
                <a:cs typeface="Times New Roman" pitchFamily="18" charset="0"/>
              </a:rPr>
              <a:t> blow into the gloves</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Must </a:t>
            </a:r>
            <a:r>
              <a:rPr lang="en-US" sz="2800" u="sng" dirty="0">
                <a:latin typeface="Times New Roman" pitchFamily="18" charset="0"/>
                <a:cs typeface="Times New Roman" pitchFamily="18" charset="0"/>
              </a:rPr>
              <a:t>NEVER</a:t>
            </a:r>
            <a:r>
              <a:rPr lang="en-US" sz="2800" dirty="0">
                <a:latin typeface="Times New Roman" pitchFamily="18" charset="0"/>
                <a:cs typeface="Times New Roman" pitchFamily="18" charset="0"/>
              </a:rPr>
              <a:t> be used in place of hand washing</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Are for </a:t>
            </a:r>
            <a:r>
              <a:rPr lang="en-US" sz="2800" u="sng" dirty="0">
                <a:latin typeface="Times New Roman" pitchFamily="18" charset="0"/>
                <a:cs typeface="Times New Roman" pitchFamily="18" charset="0"/>
              </a:rPr>
              <a:t>SINGLE</a:t>
            </a:r>
            <a:r>
              <a:rPr lang="en-US" sz="2800" dirty="0">
                <a:latin typeface="Times New Roman" pitchFamily="18" charset="0"/>
                <a:cs typeface="Times New Roman" pitchFamily="18" charset="0"/>
              </a:rPr>
              <a:t> use only</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Should be right for the task</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Must be safe, durable, and clean</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Must fit properly</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Must be used properly</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Do </a:t>
            </a:r>
            <a:r>
              <a:rPr lang="en-US" sz="2800" u="sng" dirty="0">
                <a:latin typeface="Times New Roman" pitchFamily="18" charset="0"/>
                <a:cs typeface="Times New Roman" pitchFamily="18" charset="0"/>
              </a:rPr>
              <a:t>NOT</a:t>
            </a:r>
            <a:r>
              <a:rPr lang="en-US" sz="2800" dirty="0">
                <a:latin typeface="Times New Roman" pitchFamily="18" charset="0"/>
                <a:cs typeface="Times New Roman" pitchFamily="18" charset="0"/>
              </a:rPr>
              <a:t> handle money while wearing gloves</a:t>
            </a:r>
          </a:p>
        </p:txBody>
      </p:sp>
      <p:sp>
        <p:nvSpPr>
          <p:cNvPr id="29700" name="Rectangle 4">
            <a:extLst>
              <a:ext uri="{FF2B5EF4-FFF2-40B4-BE49-F238E27FC236}">
                <a16:creationId xmlns:a16="http://schemas.microsoft.com/office/drawing/2014/main" id="{C2E84DFE-6F9D-41CF-94A0-829DD7369E99}"/>
              </a:ext>
            </a:extLst>
          </p:cNvPr>
          <p:cNvSpPr>
            <a:spLocks noChangeArrowheads="1"/>
          </p:cNvSpPr>
          <p:nvPr/>
        </p:nvSpPr>
        <p:spPr bwMode="auto">
          <a:xfrm>
            <a:off x="1066800" y="5775325"/>
            <a:ext cx="640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50000"/>
              </a:spcBef>
              <a:spcAft>
                <a:spcPct val="25000"/>
              </a:spcAft>
              <a:buFontTx/>
              <a:buNone/>
            </a:pPr>
            <a:endParaRPr lang="en-US" altLang="en-US" sz="2000">
              <a:solidFill>
                <a:srgbClr val="000000"/>
              </a:solidFill>
              <a:latin typeface="Arial" panose="020B0604020202020204" pitchFamily="34" charset="0"/>
              <a:cs typeface="Times New Roman" panose="02020603050405020304" pitchFamily="18" charset="0"/>
            </a:endParaRPr>
          </a:p>
          <a:p>
            <a:pPr eaLnBrk="1" hangingPunct="1">
              <a:lnSpc>
                <a:spcPct val="100000"/>
              </a:lnSpc>
              <a:spcBef>
                <a:spcPct val="50000"/>
              </a:spcBef>
              <a:spcAft>
                <a:spcPct val="25000"/>
              </a:spcAft>
              <a:buFontTx/>
              <a:buNone/>
            </a:pPr>
            <a:endParaRPr lang="en-US" altLang="en-US" sz="2000">
              <a:solidFill>
                <a:srgbClr val="000000"/>
              </a:solidFill>
              <a:latin typeface="Arial" panose="020B0604020202020204" pitchFamily="34" charset="0"/>
              <a:cs typeface="Times New Roman" panose="02020603050405020304" pitchFamily="18" charset="0"/>
            </a:endParaRPr>
          </a:p>
        </p:txBody>
      </p:sp>
      <p:pic>
        <p:nvPicPr>
          <p:cNvPr id="29701" name="Picture 5" descr="hands">
            <a:extLst>
              <a:ext uri="{FF2B5EF4-FFF2-40B4-BE49-F238E27FC236}">
                <a16:creationId xmlns:a16="http://schemas.microsoft.com/office/drawing/2014/main" id="{B43D0AC8-3398-49EF-81FF-09A90C82924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02"/>
          <a:stretch>
            <a:fillRect/>
          </a:stretch>
        </p:blipFill>
        <p:spPr bwMode="auto">
          <a:xfrm>
            <a:off x="6480175" y="2774950"/>
            <a:ext cx="26638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https://encrypted-tbn2.gstatic.com/images?q=tbn:ANd9GcSfEvEsk_czS7dyeW6VUUEwRPk5VDyyNXb6pvF1fv6AhkrsMiZw">
            <a:extLst>
              <a:ext uri="{FF2B5EF4-FFF2-40B4-BE49-F238E27FC236}">
                <a16:creationId xmlns:a16="http://schemas.microsoft.com/office/drawing/2014/main" id="{46858D44-4A6E-4239-AEF9-3E37FF0B1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762000"/>
            <a:ext cx="28956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A26D7D8-784E-4E98-AEE8-18B9154D001C}"/>
              </a:ext>
            </a:extLst>
          </p:cNvPr>
          <p:cNvSpPr>
            <a:spLocks noGrp="1" noChangeArrowheads="1"/>
          </p:cNvSpPr>
          <p:nvPr>
            <p:ph type="title"/>
          </p:nvPr>
        </p:nvSpPr>
        <p:spPr>
          <a:xfrm>
            <a:off x="609600" y="304800"/>
            <a:ext cx="8229600" cy="1143000"/>
          </a:xfrm>
        </p:spPr>
        <p:txBody>
          <a:bodyPr>
            <a:normAutofit fontScale="90000"/>
          </a:bodyPr>
          <a:lstStyle/>
          <a:p>
            <a:pPr eaLnBrk="1" fontAlgn="auto" hangingPunct="1">
              <a:spcAft>
                <a:spcPts val="0"/>
              </a:spcAft>
              <a:defRPr/>
            </a:pPr>
            <a:r>
              <a:rPr lang="en-US" dirty="0">
                <a:latin typeface="Times New Roman" pitchFamily="18" charset="0"/>
                <a:cs typeface="Times New Roman" pitchFamily="18" charset="0"/>
              </a:rPr>
              <a:t>Hygienic Hand Practices: Gloves</a:t>
            </a:r>
          </a:p>
        </p:txBody>
      </p:sp>
      <p:sp>
        <p:nvSpPr>
          <p:cNvPr id="38915" name="Rectangle 3">
            <a:extLst>
              <a:ext uri="{FF2B5EF4-FFF2-40B4-BE49-F238E27FC236}">
                <a16:creationId xmlns:a16="http://schemas.microsoft.com/office/drawing/2014/main" id="{5BB66FE9-E7E6-49BB-8545-D9E1F5538EC6}"/>
              </a:ext>
            </a:extLst>
          </p:cNvPr>
          <p:cNvSpPr>
            <a:spLocks noGrp="1" noChangeArrowheads="1"/>
          </p:cNvSpPr>
          <p:nvPr>
            <p:ph idx="1"/>
          </p:nvPr>
        </p:nvSpPr>
        <p:spPr>
          <a:xfrm>
            <a:off x="0" y="1600200"/>
            <a:ext cx="6248400" cy="5257800"/>
          </a:xfrm>
        </p:spPr>
        <p:txBody>
          <a:bodyPr rtlCol="0">
            <a:normAutofit/>
          </a:bodyPr>
          <a:lstStyle/>
          <a:p>
            <a:pPr marL="274320" indent="-274320" eaLnBrk="1" fontAlgn="auto" hangingPunct="1">
              <a:spcAft>
                <a:spcPts val="0"/>
              </a:spcAft>
              <a:buClr>
                <a:schemeClr val="accent3"/>
              </a:buClr>
              <a:buFont typeface="Wingdings 2"/>
              <a:buChar char=""/>
              <a:defRPr/>
            </a:pPr>
            <a:r>
              <a:rPr lang="en-US" dirty="0">
                <a:latin typeface="Times New Roman" pitchFamily="18" charset="0"/>
                <a:cs typeface="Times New Roman" pitchFamily="18" charset="0"/>
              </a:rPr>
              <a:t>When to Change Gloves</a:t>
            </a:r>
            <a:endParaRPr lang="en-US" u="sng" dirty="0">
              <a:latin typeface="Times New Roman" pitchFamily="18" charset="0"/>
              <a:cs typeface="Times New Roman" pitchFamily="18" charset="0"/>
            </a:endParaRPr>
          </a:p>
          <a:p>
            <a:pPr marL="640080" lvl="1" indent="-246888" eaLnBrk="1" fontAlgn="auto" hangingPunct="1">
              <a:spcAft>
                <a:spcPts val="0"/>
              </a:spcAft>
              <a:buFont typeface="Wingdings 2"/>
              <a:buChar char=""/>
              <a:defRPr/>
            </a:pPr>
            <a:r>
              <a:rPr lang="en-US" u="sng" dirty="0">
                <a:latin typeface="Times New Roman" pitchFamily="18" charset="0"/>
                <a:cs typeface="Times New Roman" pitchFamily="18" charset="0"/>
              </a:rPr>
              <a:t>As soon as they become </a:t>
            </a:r>
            <a:br>
              <a:rPr lang="en-US" u="sng" dirty="0">
                <a:latin typeface="Times New Roman" pitchFamily="18" charset="0"/>
                <a:cs typeface="Times New Roman" pitchFamily="18" charset="0"/>
              </a:rPr>
            </a:br>
            <a:r>
              <a:rPr lang="en-US" u="sng" dirty="0">
                <a:latin typeface="Times New Roman" pitchFamily="18" charset="0"/>
                <a:cs typeface="Times New Roman" pitchFamily="18" charset="0"/>
              </a:rPr>
              <a:t>soiled or torn</a:t>
            </a:r>
          </a:p>
          <a:p>
            <a:pPr marL="640080" lvl="1" indent="-246888" eaLnBrk="1" fontAlgn="auto" hangingPunct="1">
              <a:spcAft>
                <a:spcPts val="0"/>
              </a:spcAft>
              <a:buFont typeface="Wingdings 2"/>
              <a:buChar char=""/>
              <a:defRPr/>
            </a:pPr>
            <a:r>
              <a:rPr lang="en-US" u="sng" dirty="0">
                <a:latin typeface="Times New Roman" pitchFamily="18" charset="0"/>
                <a:cs typeface="Times New Roman" pitchFamily="18" charset="0"/>
              </a:rPr>
              <a:t>Before beginning a different </a:t>
            </a:r>
            <a:br>
              <a:rPr lang="en-US" u="sng" dirty="0">
                <a:latin typeface="Times New Roman" pitchFamily="18" charset="0"/>
                <a:cs typeface="Times New Roman" pitchFamily="18" charset="0"/>
              </a:rPr>
            </a:br>
            <a:r>
              <a:rPr lang="en-US" u="sng" dirty="0">
                <a:latin typeface="Times New Roman" pitchFamily="18" charset="0"/>
                <a:cs typeface="Times New Roman" pitchFamily="18" charset="0"/>
              </a:rPr>
              <a:t>task</a:t>
            </a:r>
          </a:p>
          <a:p>
            <a:pPr marL="640080" lvl="1" indent="-246888" eaLnBrk="1" fontAlgn="auto" hangingPunct="1">
              <a:spcAft>
                <a:spcPts val="0"/>
              </a:spcAft>
              <a:buFont typeface="Wingdings 2"/>
              <a:buChar char=""/>
              <a:defRPr/>
            </a:pPr>
            <a:r>
              <a:rPr lang="en-US" u="sng" dirty="0">
                <a:latin typeface="Times New Roman" pitchFamily="18" charset="0"/>
                <a:cs typeface="Times New Roman" pitchFamily="18" charset="0"/>
              </a:rPr>
              <a:t>At least every four hours during continual use and more often when necessary</a:t>
            </a:r>
          </a:p>
          <a:p>
            <a:pPr marL="640080" lvl="1" indent="-246888" eaLnBrk="1" fontAlgn="auto" hangingPunct="1">
              <a:spcAft>
                <a:spcPts val="0"/>
              </a:spcAft>
              <a:buFont typeface="Wingdings 2"/>
              <a:buChar char=""/>
              <a:defRPr/>
            </a:pPr>
            <a:r>
              <a:rPr lang="en-US" u="sng" dirty="0">
                <a:latin typeface="Times New Roman" pitchFamily="18" charset="0"/>
                <a:cs typeface="Times New Roman" pitchFamily="18" charset="0"/>
              </a:rPr>
              <a:t>After handling raw meat and before handling cooked or ready-to-eat food</a:t>
            </a:r>
          </a:p>
          <a:p>
            <a:pPr marL="274320" indent="-274320" eaLnBrk="1" fontAlgn="auto" hangingPunct="1">
              <a:spcAft>
                <a:spcPts val="0"/>
              </a:spcAft>
              <a:buClr>
                <a:schemeClr val="accent3"/>
              </a:buClr>
              <a:buFont typeface="Wingdings 2"/>
              <a:buNone/>
              <a:defRPr/>
            </a:pPr>
            <a:endParaRPr lang="en-US" b="1"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None/>
              <a:defRPr/>
            </a:pPr>
            <a:r>
              <a:rPr lang="en-US" b="1" dirty="0">
                <a:latin typeface="Times New Roman" pitchFamily="18" charset="0"/>
                <a:cs typeface="Times New Roman" pitchFamily="18" charset="0"/>
              </a:rPr>
              <a:t>***Hands must be washed before placing on gloves or in between changing gloves. During moments of high customer volume, FDA approved hand sanitizer can be utilized but once customer traffic dies down, hands will be washed with soap and water.</a:t>
            </a:r>
          </a:p>
        </p:txBody>
      </p:sp>
      <p:sp>
        <p:nvSpPr>
          <p:cNvPr id="31748" name="Rectangle 4">
            <a:extLst>
              <a:ext uri="{FF2B5EF4-FFF2-40B4-BE49-F238E27FC236}">
                <a16:creationId xmlns:a16="http://schemas.microsoft.com/office/drawing/2014/main" id="{9FEF318E-67BC-40BE-AB76-4DA57C11D21B}"/>
              </a:ext>
            </a:extLst>
          </p:cNvPr>
          <p:cNvSpPr>
            <a:spLocks noChangeArrowheads="1"/>
          </p:cNvSpPr>
          <p:nvPr/>
        </p:nvSpPr>
        <p:spPr bwMode="auto">
          <a:xfrm>
            <a:off x="1066800" y="5775325"/>
            <a:ext cx="640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50000"/>
              </a:spcBef>
              <a:spcAft>
                <a:spcPct val="25000"/>
              </a:spcAft>
              <a:buFontTx/>
              <a:buNone/>
            </a:pPr>
            <a:endParaRPr lang="en-US" altLang="en-US" sz="2000">
              <a:solidFill>
                <a:srgbClr val="000000"/>
              </a:solidFill>
              <a:latin typeface="Arial" panose="020B0604020202020204" pitchFamily="34" charset="0"/>
              <a:cs typeface="Times New Roman" panose="02020603050405020304" pitchFamily="18" charset="0"/>
            </a:endParaRPr>
          </a:p>
          <a:p>
            <a:pPr eaLnBrk="1" hangingPunct="1">
              <a:lnSpc>
                <a:spcPct val="100000"/>
              </a:lnSpc>
              <a:spcBef>
                <a:spcPct val="50000"/>
              </a:spcBef>
              <a:spcAft>
                <a:spcPct val="25000"/>
              </a:spcAft>
              <a:buFontTx/>
              <a:buNone/>
            </a:pPr>
            <a:endParaRPr lang="en-US" altLang="en-US" sz="2000">
              <a:solidFill>
                <a:srgbClr val="000000"/>
              </a:solidFill>
              <a:latin typeface="Arial" panose="020B0604020202020204" pitchFamily="34" charset="0"/>
              <a:cs typeface="Times New Roman" panose="02020603050405020304" pitchFamily="18" charset="0"/>
            </a:endParaRPr>
          </a:p>
        </p:txBody>
      </p:sp>
      <p:pic>
        <p:nvPicPr>
          <p:cNvPr id="31749" name="Picture 2" descr="http://www.gloveuniversity.com/images/photos/hand-hygiene.gif">
            <a:extLst>
              <a:ext uri="{FF2B5EF4-FFF2-40B4-BE49-F238E27FC236}">
                <a16:creationId xmlns:a16="http://schemas.microsoft.com/office/drawing/2014/main" id="{27C6C14B-E9EA-4609-B768-3DC8DD3B9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524000"/>
            <a:ext cx="2832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0977EE2-78E2-4FF2-A075-58C90F786F43}"/>
              </a:ext>
            </a:extLst>
          </p:cNvPr>
          <p:cNvSpPr>
            <a:spLocks noChangeArrowheads="1"/>
          </p:cNvSpPr>
          <p:nvPr/>
        </p:nvSpPr>
        <p:spPr bwMode="auto">
          <a:xfrm>
            <a:off x="914400" y="1905000"/>
            <a:ext cx="43434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spcAft>
                <a:spcPct val="25000"/>
              </a:spcAft>
              <a:buFontTx/>
              <a:buNone/>
            </a:pPr>
            <a:r>
              <a:rPr lang="en-US" altLang="en-US" sz="2400">
                <a:latin typeface="Times New Roman" panose="02020603050405020304" pitchFamily="18" charset="0"/>
                <a:cs typeface="Times New Roman" panose="02020603050405020304" pitchFamily="18" charset="0"/>
              </a:rPr>
              <a:t>Wear a clean hat or other </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hair restraint </a:t>
            </a:r>
          </a:p>
          <a:p>
            <a:pPr eaLnBrk="1" hangingPunct="1">
              <a:lnSpc>
                <a:spcPct val="100000"/>
              </a:lnSpc>
              <a:spcBef>
                <a:spcPct val="50000"/>
              </a:spcBef>
              <a:spcAft>
                <a:spcPct val="25000"/>
              </a:spcAft>
              <a:buFontTx/>
              <a:buNone/>
            </a:pPr>
            <a:r>
              <a:rPr lang="en-US" altLang="en-US" sz="2400">
                <a:latin typeface="Times New Roman" panose="02020603050405020304" pitchFamily="18" charset="0"/>
                <a:cs typeface="Times New Roman" panose="02020603050405020304" pitchFamily="18" charset="0"/>
              </a:rPr>
              <a:t>Wear clean clothing</a:t>
            </a:r>
          </a:p>
          <a:p>
            <a:pPr eaLnBrk="1" hangingPunct="1">
              <a:lnSpc>
                <a:spcPct val="100000"/>
              </a:lnSpc>
              <a:spcBef>
                <a:spcPct val="50000"/>
              </a:spcBef>
              <a:spcAft>
                <a:spcPct val="25000"/>
              </a:spcAft>
              <a:buFontTx/>
              <a:buNone/>
            </a:pPr>
            <a:r>
              <a:rPr lang="en-US" altLang="en-US" sz="2400">
                <a:latin typeface="Times New Roman" panose="02020603050405020304" pitchFamily="18" charset="0"/>
                <a:cs typeface="Times New Roman" panose="02020603050405020304" pitchFamily="18" charset="0"/>
              </a:rPr>
              <a:t>Remove aprons when leaving </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food-preparation areas (if applicable) </a:t>
            </a:r>
          </a:p>
          <a:p>
            <a:pPr eaLnBrk="1" hangingPunct="1">
              <a:lnSpc>
                <a:spcPct val="100000"/>
              </a:lnSpc>
              <a:spcBef>
                <a:spcPct val="50000"/>
              </a:spcBef>
              <a:spcAft>
                <a:spcPct val="25000"/>
              </a:spcAft>
              <a:buFontTx/>
              <a:buNone/>
            </a:pPr>
            <a:r>
              <a:rPr lang="en-US" altLang="en-US" sz="2400">
                <a:latin typeface="Times New Roman" panose="02020603050405020304" pitchFamily="18" charset="0"/>
                <a:cs typeface="Times New Roman" panose="02020603050405020304" pitchFamily="18" charset="0"/>
              </a:rPr>
              <a:t>Remove jewelry from hands and arms </a:t>
            </a:r>
          </a:p>
          <a:p>
            <a:pPr eaLnBrk="1" hangingPunct="1">
              <a:lnSpc>
                <a:spcPct val="100000"/>
              </a:lnSpc>
              <a:spcBef>
                <a:spcPct val="50000"/>
              </a:spcBef>
              <a:spcAft>
                <a:spcPct val="25000"/>
              </a:spcAft>
              <a:buFontTx/>
              <a:buNone/>
            </a:pPr>
            <a:r>
              <a:rPr lang="en-US" altLang="en-US" sz="2400">
                <a:latin typeface="Times New Roman" panose="02020603050405020304" pitchFamily="18" charset="0"/>
                <a:cs typeface="Times New Roman" panose="02020603050405020304" pitchFamily="18" charset="0"/>
              </a:rPr>
              <a:t>Wear appropriate and clean closed-toe shoes </a:t>
            </a:r>
          </a:p>
          <a:p>
            <a:pPr eaLnBrk="1" hangingPunct="1">
              <a:lnSpc>
                <a:spcPct val="100000"/>
              </a:lnSpc>
              <a:spcBef>
                <a:spcPct val="50000"/>
              </a:spcBef>
              <a:spcAft>
                <a:spcPct val="25000"/>
              </a:spcAft>
              <a:buFontTx/>
              <a:buNone/>
            </a:pPr>
            <a:endParaRPr lang="en-US" altLang="en-US" sz="2400">
              <a:latin typeface="Arial" panose="020B0604020202020204" pitchFamily="34" charset="0"/>
              <a:cs typeface="Times New Roman" panose="02020603050405020304" pitchFamily="18" charset="0"/>
            </a:endParaRPr>
          </a:p>
        </p:txBody>
      </p:sp>
      <p:sp>
        <p:nvSpPr>
          <p:cNvPr id="30723" name="Rectangle 3">
            <a:extLst>
              <a:ext uri="{FF2B5EF4-FFF2-40B4-BE49-F238E27FC236}">
                <a16:creationId xmlns:a16="http://schemas.microsoft.com/office/drawing/2014/main" id="{09987B50-0C82-4622-AF46-B06F025BF2A5}"/>
              </a:ext>
            </a:extLst>
          </p:cNvPr>
          <p:cNvSpPr>
            <a:spLocks noGrp="1" noChangeArrowheads="1"/>
          </p:cNvSpPr>
          <p:nvPr>
            <p:ph type="title"/>
          </p:nvPr>
        </p:nvSpPr>
        <p:spPr>
          <a:xfrm>
            <a:off x="228600" y="304800"/>
            <a:ext cx="8229600" cy="1139825"/>
          </a:xfrm>
        </p:spPr>
        <p:txBody>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Proper Work Attire</a:t>
            </a:r>
          </a:p>
        </p:txBody>
      </p:sp>
      <p:sp>
        <p:nvSpPr>
          <p:cNvPr id="33796" name="Rectangle 4">
            <a:extLst>
              <a:ext uri="{FF2B5EF4-FFF2-40B4-BE49-F238E27FC236}">
                <a16:creationId xmlns:a16="http://schemas.microsoft.com/office/drawing/2014/main" id="{532CF455-CDDC-4665-89FE-092138BD9B03}"/>
              </a:ext>
            </a:extLst>
          </p:cNvPr>
          <p:cNvSpPr>
            <a:spLocks noGrp="1" noChangeArrowheads="1"/>
          </p:cNvSpPr>
          <p:nvPr>
            <p:ph idx="1"/>
          </p:nvPr>
        </p:nvSpPr>
        <p:spPr>
          <a:xfrm>
            <a:off x="381000" y="1524000"/>
            <a:ext cx="6172200" cy="457200"/>
          </a:xfrm>
        </p:spPr>
        <p:txBody>
          <a:bodyPr/>
          <a:lstStyle/>
          <a:p>
            <a:pPr eaLnBrk="1" hangingPunct="1">
              <a:lnSpc>
                <a:spcPct val="80000"/>
              </a:lnSpc>
            </a:pPr>
            <a:r>
              <a:rPr lang="en-US" altLang="en-US" sz="2800"/>
              <a:t>Food handlers should: </a:t>
            </a:r>
          </a:p>
          <a:p>
            <a:pPr eaLnBrk="1" hangingPunct="1">
              <a:lnSpc>
                <a:spcPct val="80000"/>
              </a:lnSpc>
            </a:pPr>
            <a:endParaRPr lang="en-US" altLang="en-US" sz="2800"/>
          </a:p>
        </p:txBody>
      </p:sp>
      <p:pic>
        <p:nvPicPr>
          <p:cNvPr id="33797" name="Picture 5" descr="04-ProperAttire1CO-70">
            <a:extLst>
              <a:ext uri="{FF2B5EF4-FFF2-40B4-BE49-F238E27FC236}">
                <a16:creationId xmlns:a16="http://schemas.microsoft.com/office/drawing/2014/main" id="{7DE3C2FE-DD92-413F-A624-E8104D8CA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28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a:extLst>
              <a:ext uri="{FF2B5EF4-FFF2-40B4-BE49-F238E27FC236}">
                <a16:creationId xmlns:a16="http://schemas.microsoft.com/office/drawing/2014/main" id="{8A581627-5649-435B-B91F-1F5935286BF6}"/>
              </a:ext>
            </a:extLst>
          </p:cNvPr>
          <p:cNvSpPr txBox="1">
            <a:spLocks noChangeArrowheads="1"/>
          </p:cNvSpPr>
          <p:nvPr/>
        </p:nvSpPr>
        <p:spPr bwMode="auto">
          <a:xfrm>
            <a:off x="533400" y="22098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A</a:t>
            </a:r>
            <a:endParaRPr lang="en-US" altLang="en-US" sz="1400">
              <a:solidFill>
                <a:schemeClr val="bg1"/>
              </a:solidFill>
              <a:latin typeface="Arial" panose="020B0604020202020204" pitchFamily="34" charset="0"/>
            </a:endParaRPr>
          </a:p>
        </p:txBody>
      </p:sp>
      <p:sp>
        <p:nvSpPr>
          <p:cNvPr id="33799" name="Text Box 7">
            <a:extLst>
              <a:ext uri="{FF2B5EF4-FFF2-40B4-BE49-F238E27FC236}">
                <a16:creationId xmlns:a16="http://schemas.microsoft.com/office/drawing/2014/main" id="{C715D8C3-F295-4AE2-BB05-0821ABC91928}"/>
              </a:ext>
            </a:extLst>
          </p:cNvPr>
          <p:cNvSpPr txBox="1">
            <a:spLocks noChangeArrowheads="1"/>
          </p:cNvSpPr>
          <p:nvPr/>
        </p:nvSpPr>
        <p:spPr bwMode="auto">
          <a:xfrm>
            <a:off x="533400" y="29718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B</a:t>
            </a:r>
            <a:endParaRPr lang="en-US" altLang="en-US" sz="1400">
              <a:solidFill>
                <a:schemeClr val="bg1"/>
              </a:solidFill>
              <a:latin typeface="Arial" panose="020B0604020202020204" pitchFamily="34" charset="0"/>
            </a:endParaRPr>
          </a:p>
        </p:txBody>
      </p:sp>
      <p:sp>
        <p:nvSpPr>
          <p:cNvPr id="33800" name="Text Box 8">
            <a:extLst>
              <a:ext uri="{FF2B5EF4-FFF2-40B4-BE49-F238E27FC236}">
                <a16:creationId xmlns:a16="http://schemas.microsoft.com/office/drawing/2014/main" id="{718E74D4-F532-4EAB-A1B8-FBF689951533}"/>
              </a:ext>
            </a:extLst>
          </p:cNvPr>
          <p:cNvSpPr txBox="1">
            <a:spLocks noChangeArrowheads="1"/>
          </p:cNvSpPr>
          <p:nvPr/>
        </p:nvSpPr>
        <p:spPr bwMode="auto">
          <a:xfrm>
            <a:off x="533400" y="38100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C</a:t>
            </a:r>
            <a:endParaRPr lang="en-US" altLang="en-US" sz="1400">
              <a:solidFill>
                <a:schemeClr val="bg1"/>
              </a:solidFill>
              <a:latin typeface="Arial" panose="020B0604020202020204" pitchFamily="34" charset="0"/>
            </a:endParaRPr>
          </a:p>
        </p:txBody>
      </p:sp>
      <p:sp>
        <p:nvSpPr>
          <p:cNvPr id="33801" name="Text Box 9">
            <a:extLst>
              <a:ext uri="{FF2B5EF4-FFF2-40B4-BE49-F238E27FC236}">
                <a16:creationId xmlns:a16="http://schemas.microsoft.com/office/drawing/2014/main" id="{2648B698-EE35-4542-98C9-0300C56FB61C}"/>
              </a:ext>
            </a:extLst>
          </p:cNvPr>
          <p:cNvSpPr txBox="1">
            <a:spLocks noChangeArrowheads="1"/>
          </p:cNvSpPr>
          <p:nvPr/>
        </p:nvSpPr>
        <p:spPr bwMode="auto">
          <a:xfrm>
            <a:off x="533400" y="50292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D</a:t>
            </a:r>
            <a:endParaRPr lang="en-US" altLang="en-US" sz="1400">
              <a:solidFill>
                <a:schemeClr val="bg1"/>
              </a:solidFill>
              <a:latin typeface="Arial" panose="020B0604020202020204" pitchFamily="34" charset="0"/>
            </a:endParaRPr>
          </a:p>
        </p:txBody>
      </p:sp>
      <p:sp>
        <p:nvSpPr>
          <p:cNvPr id="33802" name="Text Box 10">
            <a:extLst>
              <a:ext uri="{FF2B5EF4-FFF2-40B4-BE49-F238E27FC236}">
                <a16:creationId xmlns:a16="http://schemas.microsoft.com/office/drawing/2014/main" id="{FDBA7BC1-1556-49E6-A747-84CAEAC45F9D}"/>
              </a:ext>
            </a:extLst>
          </p:cNvPr>
          <p:cNvSpPr txBox="1">
            <a:spLocks noChangeArrowheads="1"/>
          </p:cNvSpPr>
          <p:nvPr/>
        </p:nvSpPr>
        <p:spPr bwMode="auto">
          <a:xfrm>
            <a:off x="533400" y="6019800"/>
            <a:ext cx="304800" cy="307975"/>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E</a:t>
            </a:r>
            <a:endParaRPr lang="en-US" altLang="en-US" sz="1400">
              <a:solidFill>
                <a:schemeClr val="bg1"/>
              </a:solidFill>
              <a:latin typeface="Arial" panose="020B0604020202020204" pitchFamily="34" charset="0"/>
            </a:endParaRPr>
          </a:p>
        </p:txBody>
      </p:sp>
      <p:sp>
        <p:nvSpPr>
          <p:cNvPr id="33803" name="Text Box 11">
            <a:extLst>
              <a:ext uri="{FF2B5EF4-FFF2-40B4-BE49-F238E27FC236}">
                <a16:creationId xmlns:a16="http://schemas.microsoft.com/office/drawing/2014/main" id="{4F322902-7858-4FF1-852F-54F11FD3C7B0}"/>
              </a:ext>
            </a:extLst>
          </p:cNvPr>
          <p:cNvSpPr txBox="1">
            <a:spLocks noChangeArrowheads="1"/>
          </p:cNvSpPr>
          <p:nvPr/>
        </p:nvSpPr>
        <p:spPr bwMode="auto">
          <a:xfrm>
            <a:off x="6324600" y="16764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A</a:t>
            </a:r>
            <a:endParaRPr lang="en-US" altLang="en-US" sz="1400">
              <a:solidFill>
                <a:schemeClr val="bg1"/>
              </a:solidFill>
              <a:latin typeface="Arial" panose="020B0604020202020204" pitchFamily="34" charset="0"/>
            </a:endParaRPr>
          </a:p>
        </p:txBody>
      </p:sp>
      <p:sp>
        <p:nvSpPr>
          <p:cNvPr id="33804" name="Text Box 12">
            <a:extLst>
              <a:ext uri="{FF2B5EF4-FFF2-40B4-BE49-F238E27FC236}">
                <a16:creationId xmlns:a16="http://schemas.microsoft.com/office/drawing/2014/main" id="{95DC77B2-73DB-4D6A-92A4-319E10A42B02}"/>
              </a:ext>
            </a:extLst>
          </p:cNvPr>
          <p:cNvSpPr txBox="1">
            <a:spLocks noChangeArrowheads="1"/>
          </p:cNvSpPr>
          <p:nvPr/>
        </p:nvSpPr>
        <p:spPr bwMode="auto">
          <a:xfrm>
            <a:off x="7239000" y="25146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B</a:t>
            </a:r>
            <a:endParaRPr lang="en-US" altLang="en-US" sz="1400">
              <a:solidFill>
                <a:schemeClr val="bg1"/>
              </a:solidFill>
              <a:latin typeface="Arial" panose="020B0604020202020204" pitchFamily="34" charset="0"/>
            </a:endParaRPr>
          </a:p>
        </p:txBody>
      </p:sp>
      <p:sp>
        <p:nvSpPr>
          <p:cNvPr id="33805" name="Text Box 13">
            <a:extLst>
              <a:ext uri="{FF2B5EF4-FFF2-40B4-BE49-F238E27FC236}">
                <a16:creationId xmlns:a16="http://schemas.microsoft.com/office/drawing/2014/main" id="{2B8BDA92-2963-43FA-ADA4-6C879FDF60BB}"/>
              </a:ext>
            </a:extLst>
          </p:cNvPr>
          <p:cNvSpPr txBox="1">
            <a:spLocks noChangeArrowheads="1"/>
          </p:cNvSpPr>
          <p:nvPr/>
        </p:nvSpPr>
        <p:spPr bwMode="auto">
          <a:xfrm>
            <a:off x="6553200" y="30480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C</a:t>
            </a:r>
            <a:endParaRPr lang="en-US" altLang="en-US" sz="1400">
              <a:solidFill>
                <a:schemeClr val="bg1"/>
              </a:solidFill>
              <a:latin typeface="Arial" panose="020B0604020202020204" pitchFamily="34" charset="0"/>
            </a:endParaRPr>
          </a:p>
        </p:txBody>
      </p:sp>
      <p:sp>
        <p:nvSpPr>
          <p:cNvPr id="33806" name="Text Box 14">
            <a:extLst>
              <a:ext uri="{FF2B5EF4-FFF2-40B4-BE49-F238E27FC236}">
                <a16:creationId xmlns:a16="http://schemas.microsoft.com/office/drawing/2014/main" id="{F1428AF7-9219-4D20-9433-A8BE8853DB90}"/>
              </a:ext>
            </a:extLst>
          </p:cNvPr>
          <p:cNvSpPr txBox="1">
            <a:spLocks noChangeArrowheads="1"/>
          </p:cNvSpPr>
          <p:nvPr/>
        </p:nvSpPr>
        <p:spPr bwMode="auto">
          <a:xfrm>
            <a:off x="7467600" y="36576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D</a:t>
            </a:r>
            <a:endParaRPr lang="en-US" altLang="en-US" sz="1400">
              <a:solidFill>
                <a:schemeClr val="bg1"/>
              </a:solidFill>
              <a:latin typeface="Arial" panose="020B0604020202020204" pitchFamily="34" charset="0"/>
            </a:endParaRPr>
          </a:p>
        </p:txBody>
      </p:sp>
      <p:sp>
        <p:nvSpPr>
          <p:cNvPr id="33807" name="Text Box 15">
            <a:extLst>
              <a:ext uri="{FF2B5EF4-FFF2-40B4-BE49-F238E27FC236}">
                <a16:creationId xmlns:a16="http://schemas.microsoft.com/office/drawing/2014/main" id="{EB562A7B-E5BF-42F5-A1FD-820FF257B747}"/>
              </a:ext>
            </a:extLst>
          </p:cNvPr>
          <p:cNvSpPr txBox="1">
            <a:spLocks noChangeArrowheads="1"/>
          </p:cNvSpPr>
          <p:nvPr/>
        </p:nvSpPr>
        <p:spPr bwMode="auto">
          <a:xfrm>
            <a:off x="6096000" y="57912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E</a:t>
            </a:r>
            <a:endParaRPr lang="en-US" altLang="en-US" sz="1400">
              <a:solidFill>
                <a:schemeClr val="bg1"/>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ext Box 6">
            <a:extLst>
              <a:ext uri="{FF2B5EF4-FFF2-40B4-BE49-F238E27FC236}">
                <a16:creationId xmlns:a16="http://schemas.microsoft.com/office/drawing/2014/main" id="{D5C37C63-1EF4-47B7-8E74-A4AC83D864C1}"/>
              </a:ext>
            </a:extLst>
          </p:cNvPr>
          <p:cNvSpPr txBox="1">
            <a:spLocks noChangeArrowheads="1"/>
          </p:cNvSpPr>
          <p:nvPr/>
        </p:nvSpPr>
        <p:spPr bwMode="auto">
          <a:xfrm>
            <a:off x="4800600" y="5287963"/>
            <a:ext cx="4114800" cy="1570037"/>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3200" b="1" i="1" u="sng" dirty="0">
                <a:solidFill>
                  <a:schemeClr val="accent3">
                    <a:lumMod val="50000"/>
                  </a:schemeClr>
                </a:solidFill>
                <a:effectLst>
                  <a:outerShdw blurRad="38100" dist="38100" dir="2700000" algn="tl">
                    <a:srgbClr val="000000">
                      <a:alpha val="43137"/>
                    </a:srgbClr>
                  </a:outerShdw>
                </a:effectLst>
                <a:latin typeface="Times New Roman" pitchFamily="18" charset="0"/>
              </a:rPr>
              <a:t>Effective hair restraints include hair nets &amp; hats.</a:t>
            </a:r>
            <a:endParaRPr lang="en-US" sz="2400" dirty="0">
              <a:solidFill>
                <a:schemeClr val="accent3">
                  <a:lumMod val="50000"/>
                </a:schemeClr>
              </a:solidFill>
              <a:effectLst>
                <a:outerShdw blurRad="38100" dist="38100" dir="2700000" algn="tl">
                  <a:srgbClr val="000000">
                    <a:alpha val="43137"/>
                  </a:srgbClr>
                </a:outerShdw>
              </a:effectLst>
              <a:latin typeface="Times New Roman" pitchFamily="18" charset="0"/>
            </a:endParaRPr>
          </a:p>
        </p:txBody>
      </p:sp>
      <p:pic>
        <p:nvPicPr>
          <p:cNvPr id="26627" name="Picture 8" descr="DiNLeo~hair~net">
            <a:extLst>
              <a:ext uri="{FF2B5EF4-FFF2-40B4-BE49-F238E27FC236}">
                <a16:creationId xmlns:a16="http://schemas.microsoft.com/office/drawing/2014/main" id="{C7A91DC6-7E33-4D4A-8AE0-C803D8CF3DCA}"/>
              </a:ext>
            </a:extLst>
          </p:cNvPr>
          <p:cNvPicPr>
            <a:picLocks noChangeAspect="1" noChangeArrowheads="1"/>
          </p:cNvPicPr>
          <p:nvPr/>
        </p:nvPicPr>
        <p:blipFill>
          <a:blip r:embed="rId3" cstate="print"/>
          <a:srcRect/>
          <a:stretch>
            <a:fillRect/>
          </a:stretch>
        </p:blipFill>
        <p:spPr bwMode="auto">
          <a:xfrm>
            <a:off x="304800" y="1371600"/>
            <a:ext cx="3276600" cy="2482850"/>
          </a:xfrm>
          <a:prstGeom prst="rect">
            <a:avLst/>
          </a:prstGeom>
          <a:ln>
            <a:noFill/>
          </a:ln>
          <a:effectLst>
            <a:softEdge rad="112500"/>
          </a:effectLst>
        </p:spPr>
      </p:pic>
      <p:pic>
        <p:nvPicPr>
          <p:cNvPr id="26628" name="Picture 12" descr="zuni9711">
            <a:extLst>
              <a:ext uri="{FF2B5EF4-FFF2-40B4-BE49-F238E27FC236}">
                <a16:creationId xmlns:a16="http://schemas.microsoft.com/office/drawing/2014/main" id="{F81137EE-0FE0-4F4B-A453-A54AB5FACE8A}"/>
              </a:ext>
            </a:extLst>
          </p:cNvPr>
          <p:cNvPicPr>
            <a:picLocks noChangeAspect="1" noChangeArrowheads="1"/>
          </p:cNvPicPr>
          <p:nvPr/>
        </p:nvPicPr>
        <p:blipFill>
          <a:blip r:embed="rId4" cstate="print"/>
          <a:srcRect/>
          <a:stretch>
            <a:fillRect/>
          </a:stretch>
        </p:blipFill>
        <p:spPr bwMode="auto">
          <a:xfrm>
            <a:off x="2209800" y="4572000"/>
            <a:ext cx="2209800" cy="2209800"/>
          </a:xfrm>
          <a:prstGeom prst="rect">
            <a:avLst/>
          </a:prstGeom>
          <a:ln>
            <a:noFill/>
          </a:ln>
          <a:effectLst>
            <a:softEdge rad="112500"/>
          </a:effectLst>
        </p:spPr>
      </p:pic>
      <p:sp>
        <p:nvSpPr>
          <p:cNvPr id="32773" name="Rectangle 13">
            <a:extLst>
              <a:ext uri="{FF2B5EF4-FFF2-40B4-BE49-F238E27FC236}">
                <a16:creationId xmlns:a16="http://schemas.microsoft.com/office/drawing/2014/main" id="{6EBBF9F9-12C7-4694-A388-736088A6C44E}"/>
              </a:ext>
            </a:extLst>
          </p:cNvPr>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altLang="en-US">
                <a:latin typeface="Times New Roman" panose="02020603050405020304" pitchFamily="18" charset="0"/>
              </a:rPr>
              <a:t>HAIR RESTRAINTS</a:t>
            </a:r>
          </a:p>
        </p:txBody>
      </p:sp>
      <p:sp>
        <p:nvSpPr>
          <p:cNvPr id="62479" name="Rectangle 15">
            <a:extLst>
              <a:ext uri="{FF2B5EF4-FFF2-40B4-BE49-F238E27FC236}">
                <a16:creationId xmlns:a16="http://schemas.microsoft.com/office/drawing/2014/main" id="{28C202D3-D68A-44B0-A9D6-D9D3B78FA8CE}"/>
              </a:ext>
            </a:extLst>
          </p:cNvPr>
          <p:cNvSpPr>
            <a:spLocks noGrp="1" noChangeArrowheads="1"/>
          </p:cNvSpPr>
          <p:nvPr>
            <p:ph sz="half" idx="2"/>
          </p:nvPr>
        </p:nvSpPr>
        <p:spPr>
          <a:xfrm>
            <a:off x="4876800" y="1371600"/>
            <a:ext cx="4038600" cy="39624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a:latin typeface="Times New Roman" pitchFamily="18" charset="0"/>
              </a:rPr>
              <a:t>Keeps hair from entering food.</a:t>
            </a:r>
          </a:p>
          <a:p>
            <a:pPr marL="274320" indent="-274320" eaLnBrk="1" fontAlgn="auto" hangingPunct="1">
              <a:spcAft>
                <a:spcPts val="0"/>
              </a:spcAft>
              <a:buClr>
                <a:schemeClr val="accent3"/>
              </a:buClr>
              <a:buFont typeface="Wingdings 2"/>
              <a:buChar char=""/>
              <a:defRPr/>
            </a:pPr>
            <a:r>
              <a:rPr lang="en-US" sz="2800" dirty="0">
                <a:latin typeface="Times New Roman" pitchFamily="18" charset="0"/>
              </a:rPr>
              <a:t>Keeps hands from touching hair.</a:t>
            </a:r>
          </a:p>
          <a:p>
            <a:pPr marL="274320" indent="-274320" eaLnBrk="1" fontAlgn="auto" hangingPunct="1">
              <a:spcAft>
                <a:spcPts val="0"/>
              </a:spcAft>
              <a:buClr>
                <a:schemeClr val="accent3"/>
              </a:buClr>
              <a:buFont typeface="Wingdings 2"/>
              <a:buChar char=""/>
              <a:defRPr/>
            </a:pPr>
            <a:r>
              <a:rPr lang="en-US" sz="2800" dirty="0">
                <a:latin typeface="Times New Roman" pitchFamily="18" charset="0"/>
              </a:rPr>
              <a:t>If wearing a ponytail with ball cap, the ponytail must not stick out of the hole of the ball cap. It must be either tucked under the cap or a hair net must be worn under the ball cap.</a:t>
            </a:r>
          </a:p>
        </p:txBody>
      </p:sp>
      <p:pic>
        <p:nvPicPr>
          <p:cNvPr id="26631" name="Picture 10" descr="caps">
            <a:extLst>
              <a:ext uri="{FF2B5EF4-FFF2-40B4-BE49-F238E27FC236}">
                <a16:creationId xmlns:a16="http://schemas.microsoft.com/office/drawing/2014/main" id="{4C9C0C4E-056D-4AA1-A4A9-360411DD7FF0}"/>
              </a:ext>
            </a:extLst>
          </p:cNvPr>
          <p:cNvPicPr>
            <a:picLocks noChangeAspect="1" noChangeArrowheads="1"/>
          </p:cNvPicPr>
          <p:nvPr/>
        </p:nvPicPr>
        <p:blipFill>
          <a:blip r:embed="rId5" cstate="print"/>
          <a:srcRect/>
          <a:stretch>
            <a:fillRect/>
          </a:stretch>
        </p:blipFill>
        <p:spPr bwMode="auto">
          <a:xfrm>
            <a:off x="228600" y="4495800"/>
            <a:ext cx="1978025" cy="2362200"/>
          </a:xfrm>
          <a:prstGeom prst="rect">
            <a:avLst/>
          </a:prstGeom>
          <a:ln>
            <a:noFill/>
          </a:ln>
          <a:effectLst>
            <a:softEdge rad="112500"/>
          </a:effectLst>
        </p:spPr>
      </p:pic>
      <p:sp>
        <p:nvSpPr>
          <p:cNvPr id="35848" name="Text Box 16">
            <a:extLst>
              <a:ext uri="{FF2B5EF4-FFF2-40B4-BE49-F238E27FC236}">
                <a16:creationId xmlns:a16="http://schemas.microsoft.com/office/drawing/2014/main" id="{2969AC76-8BE4-405A-85BD-2A5B0E7C334C}"/>
              </a:ext>
            </a:extLst>
          </p:cNvPr>
          <p:cNvSpPr txBox="1">
            <a:spLocks noChangeArrowheads="1"/>
          </p:cNvSpPr>
          <p:nvPr/>
        </p:nvSpPr>
        <p:spPr bwMode="auto">
          <a:xfrm>
            <a:off x="762000" y="38100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IMPROPER WEAR!</a:t>
            </a:r>
          </a:p>
        </p:txBody>
      </p:sp>
      <p:sp>
        <p:nvSpPr>
          <p:cNvPr id="35849" name="Text Box 17">
            <a:extLst>
              <a:ext uri="{FF2B5EF4-FFF2-40B4-BE49-F238E27FC236}">
                <a16:creationId xmlns:a16="http://schemas.microsoft.com/office/drawing/2014/main" id="{4996C8BA-0842-491E-82CA-069280FF8D3C}"/>
              </a:ext>
            </a:extLst>
          </p:cNvPr>
          <p:cNvSpPr txBox="1">
            <a:spLocks noChangeArrowheads="1"/>
          </p:cNvSpPr>
          <p:nvPr/>
        </p:nvSpPr>
        <p:spPr bwMode="auto">
          <a:xfrm>
            <a:off x="2667000" y="42687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Correct wear!</a:t>
            </a:r>
          </a:p>
        </p:txBody>
      </p:sp>
      <p:cxnSp>
        <p:nvCxnSpPr>
          <p:cNvPr id="19" name="Elbow Connector 18">
            <a:extLst>
              <a:ext uri="{FF2B5EF4-FFF2-40B4-BE49-F238E27FC236}">
                <a16:creationId xmlns:a16="http://schemas.microsoft.com/office/drawing/2014/main" id="{5B22CDF2-B11A-4534-AF49-8A044A6C500A}"/>
              </a:ext>
            </a:extLst>
          </p:cNvPr>
          <p:cNvCxnSpPr>
            <a:stCxn id="35848" idx="3"/>
            <a:endCxn id="26627" idx="3"/>
          </p:cNvCxnSpPr>
          <p:nvPr/>
        </p:nvCxnSpPr>
        <p:spPr>
          <a:xfrm flipV="1">
            <a:off x="2895600" y="2613025"/>
            <a:ext cx="685800" cy="1381125"/>
          </a:xfrm>
          <a:prstGeom prst="bentConnector3">
            <a:avLst>
              <a:gd name="adj1" fmla="val 13333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07F2D4DB-E36E-4694-B50E-6A56B6122317}"/>
              </a:ext>
            </a:extLst>
          </p:cNvPr>
          <p:cNvCxnSpPr>
            <a:stCxn id="35849" idx="3"/>
            <a:endCxn id="26628" idx="3"/>
          </p:cNvCxnSpPr>
          <p:nvPr/>
        </p:nvCxnSpPr>
        <p:spPr>
          <a:xfrm>
            <a:off x="4114800" y="4452938"/>
            <a:ext cx="304800" cy="1223962"/>
          </a:xfrm>
          <a:prstGeom prst="bentConnector3">
            <a:avLst>
              <a:gd name="adj1" fmla="val 175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416FF6E-346A-405F-9CC4-6FBFF90A27E0}"/>
              </a:ext>
            </a:extLst>
          </p:cNvPr>
          <p:cNvSpPr>
            <a:spLocks noGrp="1" noChangeArrowheads="1"/>
          </p:cNvSpPr>
          <p:nvPr>
            <p:ph type="title"/>
          </p:nvPr>
        </p:nvSpPr>
        <p:spPr>
          <a:xfrm>
            <a:off x="1143000" y="381000"/>
            <a:ext cx="8229600" cy="1143000"/>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What is wrong with this?</a:t>
            </a:r>
          </a:p>
        </p:txBody>
      </p:sp>
      <p:pic>
        <p:nvPicPr>
          <p:cNvPr id="37891" name="Picture 4" descr="4AYK17_WhatWrng">
            <a:extLst>
              <a:ext uri="{FF2B5EF4-FFF2-40B4-BE49-F238E27FC236}">
                <a16:creationId xmlns:a16="http://schemas.microsoft.com/office/drawing/2014/main" id="{B3A878A5-FBF3-430E-8C11-6B59057D3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902"/>
          <a:stretch>
            <a:fillRect/>
          </a:stretch>
        </p:blipFill>
        <p:spPr bwMode="auto">
          <a:xfrm>
            <a:off x="609600" y="1752600"/>
            <a:ext cx="8001000" cy="4897438"/>
          </a:xfrm>
          <a:prstGeom prst="rect">
            <a:avLst/>
          </a:prstGeom>
          <a:noFill/>
          <a:ln w="1905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132FEE3-E4CA-450B-83EB-4C6B19EFDC47}"/>
              </a:ext>
            </a:extLst>
          </p:cNvPr>
          <p:cNvSpPr>
            <a:spLocks noGrp="1" noChangeArrowheads="1"/>
          </p:cNvSpPr>
          <p:nvPr>
            <p:ph type="title"/>
          </p:nvPr>
        </p:nvSpPr>
        <p:spPr/>
        <p:txBody>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SECTION 2</a:t>
            </a:r>
          </a:p>
        </p:txBody>
      </p:sp>
      <p:sp>
        <p:nvSpPr>
          <p:cNvPr id="240643" name="Rectangle 3">
            <a:extLst>
              <a:ext uri="{FF2B5EF4-FFF2-40B4-BE49-F238E27FC236}">
                <a16:creationId xmlns:a16="http://schemas.microsoft.com/office/drawing/2014/main" id="{B19AF591-2EBA-4E73-AFD7-40122F20B049}"/>
              </a:ext>
            </a:extLst>
          </p:cNvPr>
          <p:cNvSpPr>
            <a:spLocks noGrp="1" noChangeArrowheads="1"/>
          </p:cNvSpPr>
          <p:nvPr>
            <p:ph idx="1"/>
          </p:nvPr>
        </p:nvSpPr>
        <p:spPr>
          <a:xfrm>
            <a:off x="457200" y="2895600"/>
            <a:ext cx="8229600" cy="2179638"/>
          </a:xfrm>
        </p:spPr>
        <p:txBody>
          <a:bodyPr rtlCol="0">
            <a:normAutofit/>
          </a:bodyPr>
          <a:lstStyle/>
          <a:p>
            <a:pPr marL="274320" indent="-274320" algn="ctr" eaLnBrk="1" fontAlgn="auto" hangingPunct="1">
              <a:spcAft>
                <a:spcPts val="0"/>
              </a:spcAft>
              <a:buClr>
                <a:schemeClr val="accent3"/>
              </a:buClr>
              <a:buFont typeface="Wingdings" pitchFamily="2" charset="2"/>
              <a:buNone/>
              <a:defRPr/>
            </a:pPr>
            <a:r>
              <a:rPr lang="en-US" sz="6000" dirty="0">
                <a:latin typeface="Times New Roman" pitchFamily="18" charset="0"/>
                <a:cs typeface="Times New Roman" pitchFamily="18" charset="0"/>
              </a:rPr>
              <a:t>Foodborne Illnesses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DE31383-0362-4F94-8D68-6A5A23FCDCB4}"/>
              </a:ext>
            </a:extLst>
          </p:cNvPr>
          <p:cNvSpPr>
            <a:spLocks noGrp="1"/>
          </p:cNvSpPr>
          <p:nvPr>
            <p:ph type="title"/>
          </p:nvPr>
        </p:nvSpPr>
        <p:spPr/>
        <p:txBody>
          <a:bodyPr/>
          <a:lstStyle/>
          <a:p>
            <a:pPr algn="ctr" eaLnBrk="1" fontAlgn="auto" hangingPunct="1">
              <a:spcAft>
                <a:spcPts val="0"/>
              </a:spcAft>
              <a:defRPr/>
            </a:pPr>
            <a:r>
              <a:rPr lang="en-US" altLang="en-US">
                <a:latin typeface="Times New Roman" panose="02020603050405020304" pitchFamily="18" charset="0"/>
              </a:rPr>
              <a:t>A Few Foodborne Pathogens</a:t>
            </a:r>
            <a:endParaRPr lang="en-US" altLang="en-US"/>
          </a:p>
        </p:txBody>
      </p:sp>
      <p:sp>
        <p:nvSpPr>
          <p:cNvPr id="40963" name="Content Placeholder 2">
            <a:extLst>
              <a:ext uri="{FF2B5EF4-FFF2-40B4-BE49-F238E27FC236}">
                <a16:creationId xmlns:a16="http://schemas.microsoft.com/office/drawing/2014/main" id="{39F7B3E1-71B5-4C71-B96B-A00B56B19962}"/>
              </a:ext>
            </a:extLst>
          </p:cNvPr>
          <p:cNvSpPr>
            <a:spLocks noGrp="1"/>
          </p:cNvSpPr>
          <p:nvPr>
            <p:ph idx="1"/>
          </p:nvPr>
        </p:nvSpPr>
        <p:spPr>
          <a:xfrm>
            <a:off x="457200" y="1935163"/>
            <a:ext cx="8229600" cy="4465637"/>
          </a:xfrm>
        </p:spPr>
        <p:txBody>
          <a:bodyPr/>
          <a:lstStyle/>
          <a:p>
            <a:pPr eaLnBrk="1" hangingPunct="1"/>
            <a:r>
              <a:rPr lang="en-US" altLang="en-US" sz="1800" b="1" i="1" u="sng">
                <a:latin typeface="Times New Roman" panose="02020603050405020304" pitchFamily="18" charset="0"/>
              </a:rPr>
              <a:t>Bacillus cereus</a:t>
            </a:r>
            <a:r>
              <a:rPr lang="en-US" altLang="en-US" sz="1800">
                <a:latin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A variety of foods, particularly rice and leftovers, as well as sauces, soups, and other prepared foods that have sat out too long at room temperature; </a:t>
            </a:r>
            <a:r>
              <a:rPr lang="en-US" altLang="en-US" sz="1800">
                <a:latin typeface="Times New Roman" panose="02020603050405020304" pitchFamily="18" charset="0"/>
                <a:cs typeface="Times New Roman" panose="02020603050405020304" pitchFamily="18" charset="0"/>
                <a:hlinkClick r:id="rId2"/>
              </a:rPr>
              <a:t>http://www.foodsafety.gov/poisoning/causes/bacteriaviruses/bcereus/</a:t>
            </a:r>
            <a:endParaRPr lang="en-US" altLang="en-US" sz="1800" i="1">
              <a:latin typeface="Times New Roman" panose="02020603050405020304" pitchFamily="18" charset="0"/>
            </a:endParaRPr>
          </a:p>
          <a:p>
            <a:pPr eaLnBrk="1" hangingPunct="1"/>
            <a:r>
              <a:rPr lang="en-US" altLang="en-US" sz="1800" i="1">
                <a:latin typeface="Times New Roman" panose="02020603050405020304" pitchFamily="18" charset="0"/>
              </a:rPr>
              <a:t> </a:t>
            </a:r>
            <a:r>
              <a:rPr lang="en-US" altLang="en-US" sz="1800" b="1" i="1" u="sng">
                <a:latin typeface="Times New Roman" panose="02020603050405020304" pitchFamily="18" charset="0"/>
              </a:rPr>
              <a:t>Campylobacter: </a:t>
            </a:r>
            <a:r>
              <a:rPr lang="en-US" altLang="en-US" sz="1800"/>
              <a:t>Raw and undercooked poultry, unpasteurized milk, contaminated water. </a:t>
            </a:r>
            <a:r>
              <a:rPr lang="en-US" altLang="en-US" sz="1800">
                <a:hlinkClick r:id="rId3"/>
              </a:rPr>
              <a:t>http://www.foodsafety.gov/poisoning/causes/bacteriaviruses/campylobacter/index.html</a:t>
            </a:r>
            <a:endParaRPr lang="en-US" altLang="en-US" sz="1800" b="1" i="1" u="sng">
              <a:latin typeface="Times New Roman" panose="02020603050405020304" pitchFamily="18" charset="0"/>
            </a:endParaRPr>
          </a:p>
          <a:p>
            <a:pPr eaLnBrk="1" hangingPunct="1"/>
            <a:r>
              <a:rPr lang="en-US" altLang="en-US" sz="1800" b="1" i="1" u="sng">
                <a:latin typeface="Times New Roman" panose="02020603050405020304" pitchFamily="18" charset="0"/>
              </a:rPr>
              <a:t>Clostridium </a:t>
            </a:r>
            <a:r>
              <a:rPr lang="en-US" altLang="en-US" sz="1800" b="1" i="1" u="sng">
                <a:latin typeface="Times New Roman" panose="02020603050405020304" pitchFamily="18" charset="0"/>
                <a:cs typeface="Times New Roman" panose="02020603050405020304" pitchFamily="18" charset="0"/>
              </a:rPr>
              <a:t>botulinum</a:t>
            </a:r>
            <a:r>
              <a:rPr lang="en-US" altLang="en-US" sz="1800">
                <a:latin typeface="Times New Roman" panose="02020603050405020304" pitchFamily="18" charset="0"/>
                <a:cs typeface="Times New Roman" panose="02020603050405020304" pitchFamily="18" charset="0"/>
              </a:rPr>
              <a:t>–</a:t>
            </a:r>
            <a:r>
              <a:rPr lang="en-US" altLang="en-US" sz="1800" b="1">
                <a:latin typeface="Times New Roman" panose="02020603050405020304" pitchFamily="18" charset="0"/>
                <a:cs typeface="Times New Roman" panose="02020603050405020304" pitchFamily="18" charset="0"/>
              </a:rPr>
              <a:t>Infants:</a:t>
            </a:r>
            <a:r>
              <a:rPr lang="en-US" altLang="en-US" sz="1800">
                <a:latin typeface="Times New Roman" panose="02020603050405020304" pitchFamily="18" charset="0"/>
                <a:cs typeface="Times New Roman" panose="02020603050405020304" pitchFamily="18" charset="0"/>
              </a:rPr>
              <a:t> Honey, home-canned vegetables and fruits, corn syrup. </a:t>
            </a:r>
            <a:r>
              <a:rPr lang="en-US" altLang="en-US" sz="1800" b="1">
                <a:latin typeface="Times New Roman" panose="02020603050405020304" pitchFamily="18" charset="0"/>
                <a:cs typeface="Times New Roman" panose="02020603050405020304" pitchFamily="18" charset="0"/>
              </a:rPr>
              <a:t>Children and adults:</a:t>
            </a:r>
            <a:r>
              <a:rPr lang="en-US" altLang="en-US" sz="1800">
                <a:latin typeface="Times New Roman" panose="02020603050405020304" pitchFamily="18" charset="0"/>
                <a:cs typeface="Times New Roman" panose="02020603050405020304" pitchFamily="18" charset="0"/>
              </a:rPr>
              <a:t> Home-canned foods with a low acid content, improperly canned commercial foods, home-canned or fermented fish, herb-infused oils, baked potatoes in aluminum foil, cheese sauce, bottled garlic, foods held warm for extended periods of time. </a:t>
            </a:r>
            <a:r>
              <a:rPr lang="en-US" altLang="en-US" sz="1800">
                <a:latin typeface="Times New Roman" panose="02020603050405020304" pitchFamily="18" charset="0"/>
                <a:cs typeface="Times New Roman" panose="02020603050405020304" pitchFamily="18" charset="0"/>
                <a:hlinkClick r:id="rId4"/>
              </a:rPr>
              <a:t>http://www.foodsafety.gov/poisoning/causes/bacteriaviruses/botulism/index.html</a:t>
            </a:r>
            <a:endParaRPr lang="en-US" altLang="en-US" sz="18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0707-D6BA-4554-B542-A925A0BCD4CF}"/>
              </a:ext>
            </a:extLst>
          </p:cNvPr>
          <p:cNvSpPr>
            <a:spLocks noGrp="1"/>
          </p:cNvSpPr>
          <p:nvPr>
            <p:ph type="title"/>
          </p:nvPr>
        </p:nvSpPr>
        <p:spPr>
          <a:xfrm>
            <a:off x="304800" y="381000"/>
            <a:ext cx="8382000" cy="1143000"/>
          </a:xfrm>
        </p:spPr>
        <p:txBody>
          <a:bodyPr>
            <a:normAutofit fontScale="90000"/>
          </a:bodyPr>
          <a:lstStyle/>
          <a:p>
            <a:pPr algn="ctr" eaLnBrk="1" fontAlgn="auto" hangingPunct="1">
              <a:spcAft>
                <a:spcPts val="0"/>
              </a:spcAft>
              <a:defRPr/>
            </a:pPr>
            <a:r>
              <a:rPr lang="en-US" dirty="0">
                <a:latin typeface="Times New Roman" charset="0"/>
              </a:rPr>
              <a:t>A Few </a:t>
            </a:r>
            <a:r>
              <a:rPr lang="en-US" dirty="0" err="1">
                <a:latin typeface="Times New Roman" charset="0"/>
              </a:rPr>
              <a:t>Foodborne</a:t>
            </a:r>
            <a:r>
              <a:rPr lang="en-US" dirty="0">
                <a:latin typeface="Times New Roman" charset="0"/>
              </a:rPr>
              <a:t> Pathogens(</a:t>
            </a:r>
            <a:r>
              <a:rPr lang="en-US" dirty="0" err="1">
                <a:latin typeface="Times New Roman" charset="0"/>
              </a:rPr>
              <a:t>con’t</a:t>
            </a:r>
            <a:r>
              <a:rPr lang="en-US" dirty="0">
                <a:latin typeface="Times New Roman" charset="0"/>
              </a:rPr>
              <a:t>.)</a:t>
            </a:r>
            <a:endParaRPr lang="en-US" dirty="0"/>
          </a:p>
        </p:txBody>
      </p:sp>
      <p:sp>
        <p:nvSpPr>
          <p:cNvPr id="3" name="Content Placeholder 2">
            <a:extLst>
              <a:ext uri="{FF2B5EF4-FFF2-40B4-BE49-F238E27FC236}">
                <a16:creationId xmlns:a16="http://schemas.microsoft.com/office/drawing/2014/main" id="{80480EB5-C6FE-4F80-8CFF-17648C5BB3C9}"/>
              </a:ext>
            </a:extLst>
          </p:cNvPr>
          <p:cNvSpPr>
            <a:spLocks noGrp="1"/>
          </p:cNvSpPr>
          <p:nvPr>
            <p:ph idx="1"/>
          </p:nvPr>
        </p:nvSpPr>
        <p:spPr>
          <a:xfrm>
            <a:off x="457200" y="1600200"/>
            <a:ext cx="8229600" cy="45720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1900" b="1" i="1" u="sng" dirty="0">
                <a:latin typeface="Times New Roman" charset="0"/>
              </a:rPr>
              <a:t>Clostridium perfringens:</a:t>
            </a:r>
            <a:r>
              <a:rPr lang="en-US" sz="1900" i="1" dirty="0">
                <a:latin typeface="Times New Roman" charset="0"/>
              </a:rPr>
              <a:t> </a:t>
            </a:r>
            <a:r>
              <a:rPr lang="en-US" sz="1900" dirty="0">
                <a:latin typeface="Times New Roman" charset="0"/>
              </a:rPr>
              <a:t>Beef, Poultry, Gravy; </a:t>
            </a:r>
            <a:r>
              <a:rPr lang="en-US" sz="1900" dirty="0">
                <a:latin typeface="Times New Roman" pitchFamily="18" charset="0"/>
                <a:cs typeface="Times New Roman" pitchFamily="18" charset="0"/>
              </a:rPr>
              <a:t>often occur when foods are prepared in large quantities and are then kept warm for a long time before serving. That’s why outbreaks of these infections are usually linked to institutions (such as hospitals, school cafeterias, prisons, and nursing homes) or events with catered food. </a:t>
            </a:r>
            <a:r>
              <a:rPr lang="en-US" sz="1900" dirty="0">
                <a:latin typeface="Times New Roman" pitchFamily="18" charset="0"/>
                <a:cs typeface="Times New Roman" pitchFamily="18" charset="0"/>
                <a:hlinkClick r:id="rId2"/>
              </a:rPr>
              <a:t>http://www.foodsafety.gov/poisoning/causes/bacteriaviruses/cperfringens/index.html</a:t>
            </a:r>
            <a:endParaRPr lang="en-US" sz="19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1900" dirty="0">
                <a:latin typeface="Times New Roman" pitchFamily="18" charset="0"/>
                <a:cs typeface="Times New Roman" pitchFamily="18" charset="0"/>
              </a:rPr>
              <a:t> </a:t>
            </a:r>
            <a:r>
              <a:rPr lang="en-US" sz="1900" b="1" i="1" u="sng" dirty="0">
                <a:latin typeface="Times New Roman" charset="0"/>
              </a:rPr>
              <a:t>E. Coli</a:t>
            </a:r>
            <a:r>
              <a:rPr lang="en-US" sz="1900" i="1" dirty="0">
                <a:latin typeface="Times New Roman" charset="0"/>
              </a:rPr>
              <a:t>: </a:t>
            </a:r>
            <a:r>
              <a:rPr lang="en-US" sz="1900" dirty="0"/>
              <a:t>Contaminated food, especially undercooked ground beef, unpasteurized (raw) milk and juice, soft cheeses made from raw milk, and raw fruits and vegetables (such as sprouts); Contaminated water, including drinking untreated water and swimming in contaminated water; Animals and their environment</a:t>
            </a:r>
            <a:r>
              <a:rPr lang="en-US" sz="1900" b="1" dirty="0"/>
              <a:t>:</a:t>
            </a:r>
            <a:r>
              <a:rPr lang="en-US" sz="1900" dirty="0"/>
              <a:t> particularly cows, sheep, and goats. If you don’t wash your hands carefully after touching an animal or its environment, you could get an </a:t>
            </a:r>
            <a:r>
              <a:rPr lang="en-US" sz="1900" i="1" dirty="0"/>
              <a:t>E. coli</a:t>
            </a:r>
            <a:r>
              <a:rPr lang="en-US" sz="1900" dirty="0"/>
              <a:t> infection; Feces of infected people. </a:t>
            </a:r>
            <a:r>
              <a:rPr lang="en-US" sz="1900" dirty="0">
                <a:hlinkClick r:id="rId3"/>
              </a:rPr>
              <a:t>http://www.foodsafety.gov/poisoning/causes/bacteriaviruses/ecoli/index.html </a:t>
            </a:r>
            <a:endParaRPr lang="en-US" sz="1900" b="1" i="1" u="sng" dirty="0">
              <a:latin typeface="Times New Roman" charset="0"/>
            </a:endParaRPr>
          </a:p>
          <a:p>
            <a:pPr marL="274320" indent="-274320" eaLnBrk="1" fontAlgn="auto" hangingPunct="1">
              <a:spcAft>
                <a:spcPts val="0"/>
              </a:spcAft>
              <a:buClr>
                <a:schemeClr val="accent3"/>
              </a:buClr>
              <a:buFont typeface="Wingdings 2"/>
              <a:buChar char=""/>
              <a:defRPr/>
            </a:pPr>
            <a:r>
              <a:rPr lang="en-US" sz="1900" b="1" i="1" u="sng" dirty="0" err="1">
                <a:latin typeface="Times New Roman" charset="0"/>
              </a:rPr>
              <a:t>Lysteria</a:t>
            </a:r>
            <a:r>
              <a:rPr lang="en-US" sz="1900" b="1" i="1" u="sng" dirty="0">
                <a:latin typeface="Times New Roman" charset="0"/>
              </a:rPr>
              <a:t>:</a:t>
            </a:r>
            <a:r>
              <a:rPr lang="en-US" sz="1900" b="1" dirty="0">
                <a:latin typeface="Times New Roman" charset="0"/>
              </a:rPr>
              <a:t> </a:t>
            </a:r>
            <a:r>
              <a:rPr lang="en-US" sz="1900" dirty="0"/>
              <a:t>Ready-to-eat deli meats and hot dogs; Refrigerated pâtés or meat spreads; Unpasteurized (raw) milk and dairy products; Soft cheese made with unpasteurized milk, such as </a:t>
            </a:r>
            <a:r>
              <a:rPr lang="en-US" sz="1900" dirty="0" err="1"/>
              <a:t>queso</a:t>
            </a:r>
            <a:r>
              <a:rPr lang="en-US" sz="1900" dirty="0"/>
              <a:t> fresco, Feta, Brie, Camembert; Refrigerated smoked seafood; Raw sprouts </a:t>
            </a:r>
            <a:r>
              <a:rPr lang="en-US" sz="1900" dirty="0">
                <a:hlinkClick r:id="rId4"/>
              </a:rPr>
              <a:t>http://www.foodsafety.gov/poisoning/causes/bacteriaviruses/listeria/index.html</a:t>
            </a:r>
            <a:endParaRPr lang="en-US" sz="1900" dirty="0"/>
          </a:p>
          <a:p>
            <a:pPr marL="274320" indent="-274320" eaLnBrk="1" fontAlgn="auto" hangingPunct="1">
              <a:spcAft>
                <a:spcPts val="0"/>
              </a:spcAft>
              <a:buClr>
                <a:schemeClr val="accent3"/>
              </a:buClr>
              <a:buFont typeface="Wingdings 2"/>
              <a:buChar char=""/>
              <a:defRPr/>
            </a:pPr>
            <a:endParaRPr lang="en-US" sz="1800" dirty="0"/>
          </a:p>
          <a:p>
            <a:pPr marL="274320" indent="-274320" eaLnBrk="1" fontAlgn="auto" hangingPunct="1">
              <a:spcAft>
                <a:spcPts val="0"/>
              </a:spcAft>
              <a:buClr>
                <a:schemeClr val="accent3"/>
              </a:buClr>
              <a:buFont typeface="Wingdings 2"/>
              <a:buChar char=""/>
              <a:defRPr/>
            </a:pP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52F3487-9578-48A6-A81C-4E8FEBE43A41}"/>
              </a:ext>
            </a:extLst>
          </p:cNvPr>
          <p:cNvSpPr>
            <a:spLocks noGrp="1" noChangeArrowheads="1"/>
          </p:cNvSpPr>
          <p:nvPr>
            <p:ph type="title"/>
          </p:nvPr>
        </p:nvSpPr>
        <p:spPr>
          <a:xfrm>
            <a:off x="914400" y="0"/>
            <a:ext cx="7315200" cy="1143000"/>
          </a:xfrm>
        </p:spPr>
        <p:txBody>
          <a:bodyPr/>
          <a:lstStyle/>
          <a:p>
            <a:pPr eaLnBrk="1" fontAlgn="auto" hangingPunct="1">
              <a:spcAft>
                <a:spcPts val="0"/>
              </a:spcAft>
              <a:defRPr/>
            </a:pPr>
            <a:r>
              <a:rPr lang="en-US" altLang="en-US">
                <a:latin typeface="Times New Roman" panose="02020603050405020304" pitchFamily="18" charset="0"/>
              </a:rPr>
              <a:t>Introduction</a:t>
            </a:r>
          </a:p>
        </p:txBody>
      </p:sp>
      <p:sp>
        <p:nvSpPr>
          <p:cNvPr id="142339" name="Rectangle 3">
            <a:extLst>
              <a:ext uri="{FF2B5EF4-FFF2-40B4-BE49-F238E27FC236}">
                <a16:creationId xmlns:a16="http://schemas.microsoft.com/office/drawing/2014/main" id="{D0263E9E-EAE4-4FCE-8F94-8F31FB00BC95}"/>
              </a:ext>
            </a:extLst>
          </p:cNvPr>
          <p:cNvSpPr>
            <a:spLocks noGrp="1" noChangeArrowheads="1"/>
          </p:cNvSpPr>
          <p:nvPr>
            <p:ph idx="1"/>
          </p:nvPr>
        </p:nvSpPr>
        <p:spPr>
          <a:xfrm>
            <a:off x="152400" y="1295400"/>
            <a:ext cx="8610600" cy="5562600"/>
          </a:xfrm>
        </p:spPr>
        <p:txBody>
          <a:bodyPr rtlCol="0">
            <a:normAutofit fontScale="85000" lnSpcReduction="20000"/>
          </a:bodyPr>
          <a:lstStyle/>
          <a:p>
            <a:pPr marL="274320" indent="-274320" eaLnBrk="1" fontAlgn="auto" hangingPunct="1">
              <a:lnSpc>
                <a:spcPct val="80000"/>
              </a:lnSpc>
              <a:spcAft>
                <a:spcPts val="0"/>
              </a:spcAft>
              <a:buClr>
                <a:schemeClr val="accent3"/>
              </a:buClr>
              <a:buFont typeface="Wingdings 2"/>
              <a:buChar char=""/>
              <a:defRPr/>
            </a:pPr>
            <a:r>
              <a:rPr lang="en-US" sz="2800" dirty="0">
                <a:latin typeface="Times New Roman" pitchFamily="18" charset="0"/>
                <a:cs typeface="Times New Roman" pitchFamily="18" charset="0"/>
              </a:rPr>
              <a:t>CDC estimates that each year, roughly 1 in 6 Americans (or 48 million people) get sick.</a:t>
            </a:r>
          </a:p>
          <a:p>
            <a:pPr marL="0" indent="0" eaLnBrk="1" fontAlgn="auto" hangingPunct="1">
              <a:lnSpc>
                <a:spcPct val="80000"/>
              </a:lnSpc>
              <a:spcAft>
                <a:spcPts val="0"/>
              </a:spcAft>
              <a:buClr>
                <a:schemeClr val="accent3"/>
              </a:buClr>
              <a:buFont typeface="Wingdings 2" panose="05020102010507070707" pitchFamily="18" charset="2"/>
              <a:buNone/>
              <a:defRPr/>
            </a:pPr>
            <a:endParaRPr lang="en-US" sz="2800" dirty="0">
              <a:latin typeface="Times New Roman" pitchFamily="18" charset="0"/>
              <a:cs typeface="Times New Roman" pitchFamily="18" charset="0"/>
            </a:endParaRPr>
          </a:p>
          <a:p>
            <a:pPr marL="274320" indent="-274320" eaLnBrk="1" fontAlgn="auto" hangingPunct="1">
              <a:lnSpc>
                <a:spcPct val="80000"/>
              </a:lnSpc>
              <a:spcAft>
                <a:spcPts val="0"/>
              </a:spcAft>
              <a:buClr>
                <a:schemeClr val="accent3"/>
              </a:buClr>
              <a:buFont typeface="Wingdings 2"/>
              <a:buChar char=""/>
              <a:defRPr/>
            </a:pPr>
            <a:r>
              <a:rPr lang="en-US" sz="2800" dirty="0">
                <a:latin typeface="Times New Roman" pitchFamily="18" charset="0"/>
                <a:cs typeface="Times New Roman" pitchFamily="18" charset="0"/>
              </a:rPr>
              <a:t>After combining the estimates for the major known pathogens and the unspecified agents, the overall annual estimate of the total burden of disease due to contaminated food consumed in the United States is 47.8 million illnesses, 127,839 hospitalizations, and 3,037 deaths.</a:t>
            </a:r>
          </a:p>
          <a:p>
            <a:pPr marL="274320" indent="-274320" eaLnBrk="1" fontAlgn="auto" hangingPunct="1">
              <a:lnSpc>
                <a:spcPct val="80000"/>
              </a:lnSpc>
              <a:spcAft>
                <a:spcPts val="0"/>
              </a:spcAft>
              <a:buClr>
                <a:schemeClr val="accent3"/>
              </a:buClr>
              <a:buFont typeface="Wingdings 2"/>
              <a:buChar char=""/>
              <a:defRPr/>
            </a:pPr>
            <a:endParaRPr lang="en-US" sz="2800" dirty="0">
              <a:latin typeface="Times New Roman" pitchFamily="18" charset="0"/>
              <a:cs typeface="Times New Roman" pitchFamily="18" charset="0"/>
            </a:endParaRPr>
          </a:p>
          <a:p>
            <a:pPr marL="274320" indent="-274320" eaLnBrk="1" fontAlgn="auto" hangingPunct="1">
              <a:lnSpc>
                <a:spcPct val="80000"/>
              </a:lnSpc>
              <a:spcAft>
                <a:spcPts val="0"/>
              </a:spcAft>
              <a:buClr>
                <a:schemeClr val="accent3"/>
              </a:buClr>
              <a:buFont typeface="Wingdings 2"/>
              <a:buChar char=""/>
              <a:defRPr/>
            </a:pPr>
            <a:r>
              <a:rPr lang="en-US" sz="2800" dirty="0">
                <a:latin typeface="Times New Roman" pitchFamily="18" charset="0"/>
                <a:cs typeface="Times New Roman" pitchFamily="18" charset="0"/>
              </a:rPr>
              <a:t>Foodborne Illness Outbreak :</a:t>
            </a:r>
          </a:p>
          <a:p>
            <a:pPr marL="0" indent="0" eaLnBrk="1" fontAlgn="auto" hangingPunct="1">
              <a:lnSpc>
                <a:spcPct val="80000"/>
              </a:lnSpc>
              <a:spcAft>
                <a:spcPts val="0"/>
              </a:spcAft>
              <a:buClr>
                <a:schemeClr val="accent3"/>
              </a:buClr>
              <a:buFont typeface="Wingdings 2" panose="05020102010507070707" pitchFamily="18" charset="2"/>
              <a:buNone/>
              <a:defRPr/>
            </a:pPr>
            <a:endParaRPr lang="en-US" sz="2800" dirty="0">
              <a:latin typeface="Times New Roman" pitchFamily="18" charset="0"/>
              <a:cs typeface="Times New Roman" pitchFamily="18" charset="0"/>
            </a:endParaRPr>
          </a:p>
          <a:p>
            <a:pPr marL="0" indent="0" eaLnBrk="1" fontAlgn="auto" hangingPunct="1">
              <a:lnSpc>
                <a:spcPct val="80000"/>
              </a:lnSpc>
              <a:spcAft>
                <a:spcPts val="0"/>
              </a:spcAft>
              <a:buClr>
                <a:schemeClr val="accent3"/>
              </a:buClr>
              <a:buFont typeface="Wingdings 2" panose="05020102010507070707" pitchFamily="18" charset="2"/>
              <a:buNone/>
              <a:defRPr/>
            </a:pPr>
            <a:r>
              <a:rPr lang="en-US" sz="2800" dirty="0">
                <a:latin typeface="Times New Roman" pitchFamily="18" charset="0"/>
                <a:cs typeface="Times New Roman" pitchFamily="18" charset="0"/>
              </a:rPr>
              <a:t>Incident occurs when a two or more people consume the same contaminated food, from the same source, and come down with the same illness.</a:t>
            </a:r>
          </a:p>
          <a:p>
            <a:pPr marL="274320" indent="-274320" eaLnBrk="1" fontAlgn="auto" hangingPunct="1">
              <a:lnSpc>
                <a:spcPct val="80000"/>
              </a:lnSpc>
              <a:spcAft>
                <a:spcPts val="0"/>
              </a:spcAft>
              <a:buClr>
                <a:schemeClr val="accent3"/>
              </a:buClr>
              <a:buFont typeface="Wingdings 2"/>
              <a:buChar char=""/>
              <a:defRPr/>
            </a:pPr>
            <a:endParaRPr lang="en-US" sz="2800" dirty="0">
              <a:latin typeface="Times New Roman" pitchFamily="18" charset="0"/>
              <a:cs typeface="Times New Roman" pitchFamily="18" charset="0"/>
            </a:endParaRPr>
          </a:p>
          <a:p>
            <a:pPr marL="393192" lvl="1" indent="0" eaLnBrk="1" fontAlgn="auto" hangingPunct="1">
              <a:lnSpc>
                <a:spcPct val="80000"/>
              </a:lnSpc>
              <a:spcAft>
                <a:spcPts val="0"/>
              </a:spcAft>
              <a:buFont typeface="Wingdings 2" panose="05020102010507070707" pitchFamily="18" charset="2"/>
              <a:buNone/>
              <a:defRPr/>
            </a:pPr>
            <a:endParaRPr lang="en-US" dirty="0">
              <a:latin typeface="Times New Roman" pitchFamily="18" charset="0"/>
              <a:cs typeface="Times New Roman" pitchFamily="18" charset="0"/>
            </a:endParaRPr>
          </a:p>
          <a:p>
            <a:pPr marL="640080" lvl="1" indent="-246888" eaLnBrk="1" fontAlgn="auto" hangingPunct="1">
              <a:spcAft>
                <a:spcPts val="0"/>
              </a:spcAft>
              <a:buFont typeface="Wingdings 2"/>
              <a:buNone/>
              <a:defRPr/>
            </a:pPr>
            <a:endParaRPr lang="en-US" dirty="0">
              <a:latin typeface="Times New Roman" pitchFamily="18" charset="0"/>
              <a:cs typeface="Times New Roman" pitchFamily="18" charset="0"/>
            </a:endParaRPr>
          </a:p>
          <a:p>
            <a:pPr marL="274320" indent="-274320" eaLnBrk="1" fontAlgn="auto" hangingPunct="1">
              <a:lnSpc>
                <a:spcPct val="80000"/>
              </a:lnSpc>
              <a:spcAft>
                <a:spcPts val="0"/>
              </a:spcAft>
              <a:buClr>
                <a:schemeClr val="accent3"/>
              </a:buClr>
              <a:buFont typeface="Wingdings 2"/>
              <a:buNone/>
              <a:defRPr/>
            </a:pPr>
            <a:r>
              <a:rPr lang="en-US" sz="2000" dirty="0">
                <a:hlinkClick r:id="rId3"/>
              </a:rPr>
              <a:t>http://www.cdc.gov/foodborneburden/questions-and-answers.html</a:t>
            </a:r>
            <a:endParaRPr lang="en-US" sz="2000" dirty="0"/>
          </a:p>
          <a:p>
            <a:pPr marL="274320" indent="-274320" eaLnBrk="1" fontAlgn="auto" hangingPunct="1">
              <a:lnSpc>
                <a:spcPct val="80000"/>
              </a:lnSpc>
              <a:spcAft>
                <a:spcPts val="0"/>
              </a:spcAft>
              <a:buClr>
                <a:schemeClr val="accent3"/>
              </a:buClr>
              <a:buFont typeface="Wingdings 2"/>
              <a:buNone/>
              <a:defRPr/>
            </a:pPr>
            <a:endParaRPr lang="en-US" sz="2000" dirty="0"/>
          </a:p>
        </p:txBody>
      </p:sp>
      <p:pic>
        <p:nvPicPr>
          <p:cNvPr id="11268" name="Picture 5" descr="cdc_logo">
            <a:extLst>
              <a:ext uri="{FF2B5EF4-FFF2-40B4-BE49-F238E27FC236}">
                <a16:creationId xmlns:a16="http://schemas.microsoft.com/office/drawing/2014/main" id="{596F8B43-4D2E-4B26-AFE4-00C514CA0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795963"/>
            <a:ext cx="1447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0F1A-CF17-4651-A9F7-9421C12192E2}"/>
              </a:ext>
            </a:extLst>
          </p:cNvPr>
          <p:cNvSpPr>
            <a:spLocks noGrp="1"/>
          </p:cNvSpPr>
          <p:nvPr>
            <p:ph type="title"/>
          </p:nvPr>
        </p:nvSpPr>
        <p:spPr>
          <a:xfrm>
            <a:off x="0" y="381000"/>
            <a:ext cx="8915400" cy="1143000"/>
          </a:xfrm>
        </p:spPr>
        <p:txBody>
          <a:bodyPr>
            <a:normAutofit fontScale="90000"/>
          </a:bodyPr>
          <a:lstStyle/>
          <a:p>
            <a:pPr algn="ctr" eaLnBrk="1" fontAlgn="auto" hangingPunct="1">
              <a:spcAft>
                <a:spcPts val="0"/>
              </a:spcAft>
              <a:defRPr/>
            </a:pPr>
            <a:r>
              <a:rPr lang="en-US" dirty="0">
                <a:latin typeface="Times New Roman" charset="0"/>
              </a:rPr>
              <a:t>A Few </a:t>
            </a:r>
            <a:r>
              <a:rPr lang="en-US" dirty="0" err="1">
                <a:latin typeface="Times New Roman" charset="0"/>
              </a:rPr>
              <a:t>Foodborne</a:t>
            </a:r>
            <a:r>
              <a:rPr lang="en-US" dirty="0">
                <a:latin typeface="Times New Roman" charset="0"/>
              </a:rPr>
              <a:t> Pathogens (</a:t>
            </a:r>
            <a:r>
              <a:rPr lang="en-US" dirty="0" err="1">
                <a:latin typeface="Times New Roman" charset="0"/>
              </a:rPr>
              <a:t>con’t</a:t>
            </a:r>
            <a:r>
              <a:rPr lang="en-US" dirty="0">
                <a:latin typeface="Times New Roman" charset="0"/>
              </a:rPr>
              <a:t>.)</a:t>
            </a:r>
            <a:endParaRPr lang="en-US" dirty="0"/>
          </a:p>
        </p:txBody>
      </p:sp>
      <p:sp>
        <p:nvSpPr>
          <p:cNvPr id="3" name="Content Placeholder 2">
            <a:extLst>
              <a:ext uri="{FF2B5EF4-FFF2-40B4-BE49-F238E27FC236}">
                <a16:creationId xmlns:a16="http://schemas.microsoft.com/office/drawing/2014/main" id="{AAD1E82C-17ED-4CE1-A899-A26B374897D5}"/>
              </a:ext>
            </a:extLst>
          </p:cNvPr>
          <p:cNvSpPr>
            <a:spLocks noGrp="1"/>
          </p:cNvSpPr>
          <p:nvPr>
            <p:ph idx="1"/>
          </p:nvPr>
        </p:nvSpPr>
        <p:spPr>
          <a:xfrm>
            <a:off x="457200" y="1752600"/>
            <a:ext cx="8229600" cy="48006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1800" i="1" dirty="0">
                <a:latin typeface="Times New Roman" charset="0"/>
              </a:rPr>
              <a:t> </a:t>
            </a:r>
            <a:r>
              <a:rPr lang="en-US" sz="1900" b="1" i="1" u="sng" dirty="0">
                <a:latin typeface="Times New Roman" charset="0"/>
              </a:rPr>
              <a:t>Salmonella</a:t>
            </a:r>
            <a:r>
              <a:rPr lang="en-US" sz="1900" i="1" dirty="0">
                <a:latin typeface="Times New Roman" charset="0"/>
              </a:rPr>
              <a:t>: </a:t>
            </a:r>
            <a:r>
              <a:rPr lang="en-US" sz="1900" dirty="0"/>
              <a:t>Contaminated eggs, poultry, meat, unpasteurized milk or juice, cheese, contaminated raw fruits and vegetables (alfalfa sprouts, melons), spices, and nuts. </a:t>
            </a:r>
            <a:r>
              <a:rPr lang="en-US" sz="1900" dirty="0">
                <a:hlinkClick r:id="rId2"/>
              </a:rPr>
              <a:t>http://www.foodsafety.gov/poisoning/causes/bacteriaviruses/salmonella/index.html</a:t>
            </a:r>
            <a:endParaRPr lang="en-US" sz="1900" b="1" i="1" u="sng" dirty="0">
              <a:latin typeface="Times New Roman" charset="0"/>
            </a:endParaRPr>
          </a:p>
          <a:p>
            <a:pPr marL="274320" indent="-274320" eaLnBrk="1" fontAlgn="auto" hangingPunct="1">
              <a:spcAft>
                <a:spcPts val="0"/>
              </a:spcAft>
              <a:buClr>
                <a:schemeClr val="accent3"/>
              </a:buClr>
              <a:buFont typeface="Wingdings 2"/>
              <a:buChar char=""/>
              <a:defRPr/>
            </a:pPr>
            <a:r>
              <a:rPr lang="en-US" sz="1900" b="1" i="1" u="sng" dirty="0">
                <a:latin typeface="Times New Roman" charset="0"/>
              </a:rPr>
              <a:t>Shigella</a:t>
            </a:r>
            <a:r>
              <a:rPr lang="en-US" sz="1900" dirty="0">
                <a:latin typeface="Times New Roman" charset="0"/>
              </a:rPr>
              <a:t>: </a:t>
            </a:r>
            <a:r>
              <a:rPr lang="en-US" sz="1900" dirty="0"/>
              <a:t>Contaminated food or water, or contact with an infected person. Foods most often associated with </a:t>
            </a:r>
            <a:r>
              <a:rPr lang="en-US" sz="1900" i="1" dirty="0"/>
              <a:t>Shigella</a:t>
            </a:r>
            <a:r>
              <a:rPr lang="en-US" sz="1900" dirty="0"/>
              <a:t> outbreaks are salads and sandwiches that involve a lot of hand contact in their preparation, and raw vegetables contaminated in the field. </a:t>
            </a:r>
            <a:r>
              <a:rPr lang="en-US" sz="1900" dirty="0">
                <a:hlinkClick r:id="rId3"/>
              </a:rPr>
              <a:t>http://www.foodsafety.gov/poisoning/causes/bacteriaviruses/shigella/index.html</a:t>
            </a:r>
            <a:endParaRPr lang="en-US" sz="1900" b="1" i="1" u="sng" dirty="0">
              <a:latin typeface="Times New Roman" charset="0"/>
            </a:endParaRPr>
          </a:p>
          <a:p>
            <a:pPr marL="274320" indent="-274320" eaLnBrk="1" fontAlgn="auto" hangingPunct="1">
              <a:spcAft>
                <a:spcPts val="0"/>
              </a:spcAft>
              <a:buClr>
                <a:schemeClr val="accent3"/>
              </a:buClr>
              <a:buFont typeface="Wingdings 2"/>
              <a:buChar char=""/>
              <a:defRPr/>
            </a:pPr>
            <a:r>
              <a:rPr lang="en-US" sz="1900" b="1" i="1" u="sng" dirty="0">
                <a:latin typeface="Times New Roman" charset="0"/>
              </a:rPr>
              <a:t>Staphylococcus</a:t>
            </a:r>
            <a:r>
              <a:rPr lang="en-US" sz="1900" dirty="0">
                <a:latin typeface="Times New Roman" charset="0"/>
              </a:rPr>
              <a:t> : </a:t>
            </a:r>
            <a:r>
              <a:rPr lang="en-US" sz="1900" dirty="0"/>
              <a:t>Foods that are made with hand contact and require no additional cooking, such as: Salads, such as ham, egg, tuna, chicken, potato, and macaroni; Bakery products, such as cream-filled pastries, cream pies, and chocolate éclairs;  Sandwiches;  Other sources include milk and dairy products, as well as meat, poultry, eggs, and related products. </a:t>
            </a:r>
            <a:r>
              <a:rPr lang="en-US" sz="1900" dirty="0">
                <a:hlinkClick r:id="rId4"/>
              </a:rPr>
              <a:t>http://www.foodsafety.gov/poisoning/causes/bacteriaviruses/staphylococcus/index.html</a:t>
            </a:r>
            <a:endParaRPr lang="en-US" sz="1900" dirty="0"/>
          </a:p>
          <a:p>
            <a:pPr marL="274320" indent="-274320" eaLnBrk="1" fontAlgn="auto" hangingPunct="1">
              <a:spcAft>
                <a:spcPts val="0"/>
              </a:spcAft>
              <a:buClr>
                <a:schemeClr val="accent3"/>
              </a:buClr>
              <a:buFont typeface="Wingdings 2"/>
              <a:buChar char=""/>
              <a:defRPr/>
            </a:pP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17478A1-068F-47B8-B75D-044EED0E0F0A}"/>
              </a:ext>
            </a:extLst>
          </p:cNvPr>
          <p:cNvSpPr>
            <a:spLocks noGrp="1" noChangeArrowheads="1"/>
          </p:cNvSpPr>
          <p:nvPr>
            <p:ph type="title"/>
          </p:nvPr>
        </p:nvSpPr>
        <p:spPr>
          <a:xfrm>
            <a:off x="914400" y="457200"/>
            <a:ext cx="7315200" cy="1143000"/>
          </a:xfrm>
        </p:spPr>
        <p:txBody>
          <a:bodyPr>
            <a:normAutofit fontScale="90000"/>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Potentially Hazardous Food</a:t>
            </a:r>
          </a:p>
        </p:txBody>
      </p:sp>
      <p:pic>
        <p:nvPicPr>
          <p:cNvPr id="44035" name="Picture 4">
            <a:extLst>
              <a:ext uri="{FF2B5EF4-FFF2-40B4-BE49-F238E27FC236}">
                <a16:creationId xmlns:a16="http://schemas.microsoft.com/office/drawing/2014/main" id="{E13812DF-C695-4AB9-85BA-21C0DE997472}"/>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666750" y="1712913"/>
            <a:ext cx="5257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4" name="Text Box 5">
            <a:extLst>
              <a:ext uri="{FF2B5EF4-FFF2-40B4-BE49-F238E27FC236}">
                <a16:creationId xmlns:a16="http://schemas.microsoft.com/office/drawing/2014/main" id="{EE170840-43B0-42B9-ABE3-72F31B677DC9}"/>
              </a:ext>
            </a:extLst>
          </p:cNvPr>
          <p:cNvSpPr txBox="1">
            <a:spLocks noChangeArrowheads="1"/>
          </p:cNvSpPr>
          <p:nvPr/>
        </p:nvSpPr>
        <p:spPr bwMode="auto">
          <a:xfrm>
            <a:off x="666750" y="2944813"/>
            <a:ext cx="1135063" cy="422275"/>
          </a:xfrm>
          <a:prstGeom prst="rect">
            <a:avLst/>
          </a:prstGeom>
          <a:noFill/>
          <a:ln w="9525">
            <a:noFill/>
            <a:miter lim="800000"/>
            <a:headEnd/>
            <a:tailEnd/>
          </a:ln>
        </p:spPr>
        <p:txBody>
          <a:bodyPr wrap="none">
            <a:spAutoFit/>
          </a:bodyPr>
          <a:lstStyle/>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Milk and Milk</a:t>
            </a:r>
          </a:p>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Products</a:t>
            </a:r>
            <a:endParaRPr lang="en-US" sz="2400" b="1" dirty="0">
              <a:solidFill>
                <a:schemeClr val="accent3">
                  <a:lumMod val="75000"/>
                </a:schemeClr>
              </a:solidFill>
              <a:latin typeface="Arial" charset="0"/>
            </a:endParaRPr>
          </a:p>
        </p:txBody>
      </p:sp>
      <p:sp>
        <p:nvSpPr>
          <p:cNvPr id="10245" name="Text Box 6">
            <a:extLst>
              <a:ext uri="{FF2B5EF4-FFF2-40B4-BE49-F238E27FC236}">
                <a16:creationId xmlns:a16="http://schemas.microsoft.com/office/drawing/2014/main" id="{48AC6C44-2692-4889-8722-435A5DB25A43}"/>
              </a:ext>
            </a:extLst>
          </p:cNvPr>
          <p:cNvSpPr txBox="1">
            <a:spLocks noChangeArrowheads="1"/>
          </p:cNvSpPr>
          <p:nvPr/>
        </p:nvSpPr>
        <p:spPr bwMode="auto">
          <a:xfrm>
            <a:off x="1951038" y="2519363"/>
            <a:ext cx="1419225" cy="422275"/>
          </a:xfrm>
          <a:prstGeom prst="rect">
            <a:avLst/>
          </a:prstGeom>
          <a:noFill/>
          <a:ln w="9525">
            <a:noFill/>
            <a:miter lim="800000"/>
            <a:headEnd/>
            <a:tailEnd/>
          </a:ln>
        </p:spPr>
        <p:txBody>
          <a:bodyPr wrap="none">
            <a:spAutoFit/>
          </a:bodyPr>
          <a:lstStyle/>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Meat: Beef, Pork,</a:t>
            </a:r>
          </a:p>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Lamb</a:t>
            </a:r>
            <a:endParaRPr lang="en-US" sz="2400" b="1" dirty="0">
              <a:solidFill>
                <a:schemeClr val="accent3">
                  <a:lumMod val="75000"/>
                </a:schemeClr>
              </a:solidFill>
              <a:latin typeface="Arial" charset="0"/>
            </a:endParaRPr>
          </a:p>
        </p:txBody>
      </p:sp>
      <p:sp>
        <p:nvSpPr>
          <p:cNvPr id="10246" name="Text Box 7">
            <a:extLst>
              <a:ext uri="{FF2B5EF4-FFF2-40B4-BE49-F238E27FC236}">
                <a16:creationId xmlns:a16="http://schemas.microsoft.com/office/drawing/2014/main" id="{9D82793B-275C-4D86-B4B1-39B3F5006835}"/>
              </a:ext>
            </a:extLst>
          </p:cNvPr>
          <p:cNvSpPr txBox="1">
            <a:spLocks noChangeArrowheads="1"/>
          </p:cNvSpPr>
          <p:nvPr/>
        </p:nvSpPr>
        <p:spPr bwMode="auto">
          <a:xfrm>
            <a:off x="3536950" y="2563813"/>
            <a:ext cx="685800" cy="258762"/>
          </a:xfrm>
          <a:prstGeom prst="rect">
            <a:avLst/>
          </a:prstGeom>
          <a:noFill/>
          <a:ln w="9525">
            <a:noFill/>
            <a:miter lim="800000"/>
            <a:headEnd/>
            <a:tailEnd/>
          </a:ln>
        </p:spPr>
        <p:txBody>
          <a:bodyPr>
            <a:spAutoFit/>
          </a:bodyPr>
          <a:lstStyle/>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Fish</a:t>
            </a:r>
            <a:endParaRPr lang="en-US" sz="2400" b="1" dirty="0">
              <a:solidFill>
                <a:schemeClr val="accent3">
                  <a:lumMod val="75000"/>
                </a:schemeClr>
              </a:solidFill>
              <a:latin typeface="Arial" charset="0"/>
            </a:endParaRPr>
          </a:p>
        </p:txBody>
      </p:sp>
      <p:sp>
        <p:nvSpPr>
          <p:cNvPr id="10247" name="Text Box 8">
            <a:extLst>
              <a:ext uri="{FF2B5EF4-FFF2-40B4-BE49-F238E27FC236}">
                <a16:creationId xmlns:a16="http://schemas.microsoft.com/office/drawing/2014/main" id="{8F20BCA9-D342-4DAC-9B5B-3B5308751F38}"/>
              </a:ext>
            </a:extLst>
          </p:cNvPr>
          <p:cNvSpPr txBox="1">
            <a:spLocks noChangeArrowheads="1"/>
          </p:cNvSpPr>
          <p:nvPr/>
        </p:nvSpPr>
        <p:spPr bwMode="auto">
          <a:xfrm>
            <a:off x="1196975" y="3536950"/>
            <a:ext cx="1581150" cy="587375"/>
          </a:xfrm>
          <a:prstGeom prst="rect">
            <a:avLst/>
          </a:prstGeom>
          <a:noFill/>
          <a:ln w="9525">
            <a:noFill/>
            <a:miter lim="800000"/>
            <a:headEnd/>
            <a:tailEnd/>
          </a:ln>
        </p:spPr>
        <p:txBody>
          <a:bodyPr wrap="none">
            <a:spAutoFit/>
          </a:bodyPr>
          <a:lstStyle/>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Eggs (except those</a:t>
            </a:r>
          </a:p>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treated to eliminate</a:t>
            </a:r>
          </a:p>
          <a:p>
            <a:pPr algn="ctr" eaLnBrk="1" fontAlgn="auto" hangingPunct="1">
              <a:lnSpc>
                <a:spcPct val="90000"/>
              </a:lnSpc>
              <a:spcBef>
                <a:spcPts val="0"/>
              </a:spcBef>
              <a:spcAft>
                <a:spcPts val="0"/>
              </a:spcAft>
              <a:defRPr/>
            </a:pPr>
            <a:r>
              <a:rPr lang="en-US" sz="1200" b="1" i="1" dirty="0">
                <a:solidFill>
                  <a:schemeClr val="accent3">
                    <a:lumMod val="75000"/>
                  </a:schemeClr>
                </a:solidFill>
                <a:latin typeface="Arial" charset="0"/>
              </a:rPr>
              <a:t>Salmonella </a:t>
            </a:r>
            <a:r>
              <a:rPr lang="en-US" sz="1200" b="1" dirty="0">
                <a:solidFill>
                  <a:schemeClr val="accent3">
                    <a:lumMod val="75000"/>
                  </a:schemeClr>
                </a:solidFill>
                <a:latin typeface="Arial" charset="0"/>
              </a:rPr>
              <a:t>spp.) </a:t>
            </a:r>
          </a:p>
        </p:txBody>
      </p:sp>
      <p:sp>
        <p:nvSpPr>
          <p:cNvPr id="10248" name="Text Box 9">
            <a:extLst>
              <a:ext uri="{FF2B5EF4-FFF2-40B4-BE49-F238E27FC236}">
                <a16:creationId xmlns:a16="http://schemas.microsoft.com/office/drawing/2014/main" id="{30F88CA7-0E82-4F06-A7EE-9B4D7DBEDE31}"/>
              </a:ext>
            </a:extLst>
          </p:cNvPr>
          <p:cNvSpPr txBox="1">
            <a:spLocks noChangeArrowheads="1"/>
          </p:cNvSpPr>
          <p:nvPr/>
        </p:nvSpPr>
        <p:spPr bwMode="auto">
          <a:xfrm rot="10800000" flipV="1">
            <a:off x="2987675" y="3763963"/>
            <a:ext cx="709613" cy="276225"/>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200" b="1" dirty="0">
                <a:solidFill>
                  <a:schemeClr val="accent3">
                    <a:lumMod val="75000"/>
                  </a:schemeClr>
                </a:solidFill>
                <a:latin typeface="Arial" charset="0"/>
              </a:rPr>
              <a:t>Poultry</a:t>
            </a:r>
            <a:endParaRPr lang="en-US" sz="2400" b="1" dirty="0">
              <a:solidFill>
                <a:schemeClr val="accent3">
                  <a:lumMod val="75000"/>
                </a:schemeClr>
              </a:solidFill>
              <a:latin typeface="Arial" charset="0"/>
            </a:endParaRPr>
          </a:p>
        </p:txBody>
      </p:sp>
      <p:sp>
        <p:nvSpPr>
          <p:cNvPr id="10249" name="Text Box 10">
            <a:extLst>
              <a:ext uri="{FF2B5EF4-FFF2-40B4-BE49-F238E27FC236}">
                <a16:creationId xmlns:a16="http://schemas.microsoft.com/office/drawing/2014/main" id="{6081992F-C215-4D42-A7C5-055B7568F44F}"/>
              </a:ext>
            </a:extLst>
          </p:cNvPr>
          <p:cNvSpPr txBox="1">
            <a:spLocks noChangeArrowheads="1"/>
          </p:cNvSpPr>
          <p:nvPr/>
        </p:nvSpPr>
        <p:spPr bwMode="auto">
          <a:xfrm>
            <a:off x="3879850" y="3760788"/>
            <a:ext cx="1135063" cy="45720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1200" b="1" dirty="0">
                <a:solidFill>
                  <a:schemeClr val="accent3">
                    <a:lumMod val="75000"/>
                  </a:schemeClr>
                </a:solidFill>
                <a:latin typeface="Arial" charset="0"/>
              </a:rPr>
              <a:t>Shellfish and</a:t>
            </a:r>
          </a:p>
          <a:p>
            <a:pPr algn="ctr" eaLnBrk="1" fontAlgn="auto" hangingPunct="1">
              <a:spcBef>
                <a:spcPts val="0"/>
              </a:spcBef>
              <a:spcAft>
                <a:spcPts val="0"/>
              </a:spcAft>
              <a:defRPr/>
            </a:pPr>
            <a:r>
              <a:rPr lang="en-US" sz="1200" b="1" dirty="0">
                <a:solidFill>
                  <a:schemeClr val="accent3">
                    <a:lumMod val="75000"/>
                  </a:schemeClr>
                </a:solidFill>
                <a:latin typeface="Arial" charset="0"/>
              </a:rPr>
              <a:t>Crustacean</a:t>
            </a:r>
            <a:endParaRPr lang="en-US" sz="2400" b="1" dirty="0">
              <a:solidFill>
                <a:schemeClr val="accent3">
                  <a:lumMod val="75000"/>
                </a:schemeClr>
              </a:solidFill>
              <a:latin typeface="Arial" charset="0"/>
            </a:endParaRPr>
          </a:p>
        </p:txBody>
      </p:sp>
      <p:sp>
        <p:nvSpPr>
          <p:cNvPr id="10251" name="Text Box 12">
            <a:extLst>
              <a:ext uri="{FF2B5EF4-FFF2-40B4-BE49-F238E27FC236}">
                <a16:creationId xmlns:a16="http://schemas.microsoft.com/office/drawing/2014/main" id="{915B155B-E756-4AB6-B8B8-835B993B437D}"/>
              </a:ext>
            </a:extLst>
          </p:cNvPr>
          <p:cNvSpPr txBox="1">
            <a:spLocks noChangeArrowheads="1"/>
          </p:cNvSpPr>
          <p:nvPr/>
        </p:nvSpPr>
        <p:spPr bwMode="auto">
          <a:xfrm>
            <a:off x="4733925" y="2667000"/>
            <a:ext cx="1136650" cy="1255713"/>
          </a:xfrm>
          <a:prstGeom prst="rect">
            <a:avLst/>
          </a:prstGeom>
          <a:noFill/>
          <a:ln w="9525">
            <a:noFill/>
            <a:miter lim="800000"/>
            <a:headEnd/>
            <a:tailEnd/>
          </a:ln>
        </p:spPr>
        <p:txBody>
          <a:bodyPr>
            <a:spAutoFit/>
          </a:bodyPr>
          <a:lstStyle/>
          <a:p>
            <a:pPr algn="ctr" eaLnBrk="1" fontAlgn="auto" hangingPunct="1">
              <a:lnSpc>
                <a:spcPct val="90000"/>
              </a:lnSpc>
              <a:spcBef>
                <a:spcPts val="0"/>
              </a:spcBef>
              <a:spcAft>
                <a:spcPts val="0"/>
              </a:spcAft>
              <a:defRPr/>
            </a:pPr>
            <a:r>
              <a:rPr lang="en-US" sz="1200" b="1" dirty="0">
                <a:solidFill>
                  <a:schemeClr val="accent3">
                    <a:lumMod val="75000"/>
                  </a:schemeClr>
                </a:solidFill>
                <a:latin typeface="Arial" charset="0"/>
              </a:rPr>
              <a:t>Heat-Treated Plant Food, such as Cooked Rice, Beans, and Vegetables</a:t>
            </a:r>
            <a:endParaRPr lang="en-US" sz="2400" b="1" dirty="0">
              <a:solidFill>
                <a:schemeClr val="accent3">
                  <a:lumMod val="75000"/>
                </a:schemeClr>
              </a:solidFill>
              <a:latin typeface="Arial" charset="0"/>
            </a:endParaRPr>
          </a:p>
        </p:txBody>
      </p:sp>
      <p:pic>
        <p:nvPicPr>
          <p:cNvPr id="44043" name="Picture 1">
            <a:extLst>
              <a:ext uri="{FF2B5EF4-FFF2-40B4-BE49-F238E27FC236}">
                <a16:creationId xmlns:a16="http://schemas.microsoft.com/office/drawing/2014/main" id="{A0664063-A2B4-4227-8046-AF07E2F27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492625"/>
            <a:ext cx="55181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2">
            <a:extLst>
              <a:ext uri="{FF2B5EF4-FFF2-40B4-BE49-F238E27FC236}">
                <a16:creationId xmlns:a16="http://schemas.microsoft.com/office/drawing/2014/main" id="{31A10B63-5B28-4EAF-9F36-AA610E4265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363" y="5108575"/>
            <a:ext cx="2046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3">
            <a:extLst>
              <a:ext uri="{FF2B5EF4-FFF2-40B4-BE49-F238E27FC236}">
                <a16:creationId xmlns:a16="http://schemas.microsoft.com/office/drawing/2014/main" id="{19FF39CD-65B0-4035-9F7B-94221CB729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225" y="5946775"/>
            <a:ext cx="1457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4">
            <a:extLst>
              <a:ext uri="{FF2B5EF4-FFF2-40B4-BE49-F238E27FC236}">
                <a16:creationId xmlns:a16="http://schemas.microsoft.com/office/drawing/2014/main" id="{02A55079-F884-4B9D-9933-874DD327891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6075" y="5715000"/>
            <a:ext cx="19446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5">
            <a:extLst>
              <a:ext uri="{FF2B5EF4-FFF2-40B4-BE49-F238E27FC236}">
                <a16:creationId xmlns:a16="http://schemas.microsoft.com/office/drawing/2014/main" id="{262D94D6-22CE-41B3-AF5E-65797E39E23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87713" y="6178550"/>
            <a:ext cx="12080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
            <a:extLst>
              <a:ext uri="{FF2B5EF4-FFF2-40B4-BE49-F238E27FC236}">
                <a16:creationId xmlns:a16="http://schemas.microsoft.com/office/drawing/2014/main" id="{8D48EC29-61ED-4C2A-B426-40FED852E73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09925" y="5194300"/>
            <a:ext cx="14335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
            <a:extLst>
              <a:ext uri="{FF2B5EF4-FFF2-40B4-BE49-F238E27FC236}">
                <a16:creationId xmlns:a16="http://schemas.microsoft.com/office/drawing/2014/main" id="{90A3822E-B1C0-4550-8894-1769462F367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22750" y="5491163"/>
            <a:ext cx="177958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8">
            <a:extLst>
              <a:ext uri="{FF2B5EF4-FFF2-40B4-BE49-F238E27FC236}">
                <a16:creationId xmlns:a16="http://schemas.microsoft.com/office/drawing/2014/main" id="{86FFB462-DDB3-4DCA-BF94-B3AF8178641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91225" y="1898650"/>
            <a:ext cx="29575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57901FF-EED4-42FF-859C-9D3A91B256A1}"/>
              </a:ext>
            </a:extLst>
          </p:cNvPr>
          <p:cNvSpPr>
            <a:spLocks noGrp="1" noChangeArrowheads="1"/>
          </p:cNvSpPr>
          <p:nvPr>
            <p:ph type="title"/>
          </p:nvPr>
        </p:nvSpPr>
        <p:spPr>
          <a:xfrm>
            <a:off x="609600" y="914400"/>
            <a:ext cx="8229600" cy="1143000"/>
          </a:xfrm>
        </p:spPr>
        <p:txBody>
          <a:bodyPr>
            <a:normAutofit fontScale="90000"/>
          </a:bodyPr>
          <a:lstStyle/>
          <a:p>
            <a:pPr algn="ctr" eaLnBrk="1" fontAlgn="auto" hangingPunct="1">
              <a:spcAft>
                <a:spcPts val="0"/>
              </a:spcAft>
              <a:defRPr/>
            </a:pPr>
            <a:r>
              <a:rPr lang="en-US" altLang="en-US" dirty="0">
                <a:latin typeface="Times New Roman" panose="02020603050405020304" pitchFamily="18" charset="0"/>
              </a:rPr>
              <a:t>Factors Contributing To The Growth Of Pathogens</a:t>
            </a:r>
          </a:p>
        </p:txBody>
      </p:sp>
      <p:sp>
        <p:nvSpPr>
          <p:cNvPr id="46083" name="Rectangle 22">
            <a:extLst>
              <a:ext uri="{FF2B5EF4-FFF2-40B4-BE49-F238E27FC236}">
                <a16:creationId xmlns:a16="http://schemas.microsoft.com/office/drawing/2014/main" id="{7115A301-F2B2-49DF-9D58-55CBD6ECD974}"/>
              </a:ext>
            </a:extLst>
          </p:cNvPr>
          <p:cNvSpPr>
            <a:spLocks noGrp="1" noChangeArrowheads="1"/>
          </p:cNvSpPr>
          <p:nvPr>
            <p:ph sz="half" idx="1"/>
          </p:nvPr>
        </p:nvSpPr>
        <p:spPr>
          <a:xfrm>
            <a:off x="914400" y="2209800"/>
            <a:ext cx="4038600" cy="4435475"/>
          </a:xfrm>
        </p:spPr>
        <p:txBody>
          <a:bodyPr/>
          <a:lstStyle/>
          <a:p>
            <a:pPr eaLnBrk="1" hangingPunct="1"/>
            <a:r>
              <a:rPr lang="en-US" altLang="en-US">
                <a:latin typeface="Times New Roman" panose="02020603050405020304" pitchFamily="18" charset="0"/>
              </a:rPr>
              <a:t>F- Food</a:t>
            </a:r>
          </a:p>
          <a:p>
            <a:pPr eaLnBrk="1" hangingPunct="1"/>
            <a:r>
              <a:rPr lang="en-US" altLang="en-US">
                <a:latin typeface="Times New Roman" panose="02020603050405020304" pitchFamily="18" charset="0"/>
              </a:rPr>
              <a:t>A- Acidity</a:t>
            </a:r>
          </a:p>
          <a:p>
            <a:pPr eaLnBrk="1" hangingPunct="1"/>
            <a:r>
              <a:rPr lang="en-US" altLang="en-US">
                <a:latin typeface="Times New Roman" panose="02020603050405020304" pitchFamily="18" charset="0"/>
              </a:rPr>
              <a:t>T- Time</a:t>
            </a:r>
          </a:p>
        </p:txBody>
      </p:sp>
      <p:sp>
        <p:nvSpPr>
          <p:cNvPr id="46084" name="Rectangle 23">
            <a:extLst>
              <a:ext uri="{FF2B5EF4-FFF2-40B4-BE49-F238E27FC236}">
                <a16:creationId xmlns:a16="http://schemas.microsoft.com/office/drawing/2014/main" id="{74D47ED4-C497-45E9-9C00-9AC0BA333979}"/>
              </a:ext>
            </a:extLst>
          </p:cNvPr>
          <p:cNvSpPr>
            <a:spLocks noGrp="1" noChangeArrowheads="1"/>
          </p:cNvSpPr>
          <p:nvPr>
            <p:ph sz="half" idx="2"/>
          </p:nvPr>
        </p:nvSpPr>
        <p:spPr>
          <a:xfrm>
            <a:off x="2895600" y="2173288"/>
            <a:ext cx="2514600" cy="2203450"/>
          </a:xfrm>
        </p:spPr>
        <p:txBody>
          <a:bodyPr/>
          <a:lstStyle/>
          <a:p>
            <a:pPr eaLnBrk="1" hangingPunct="1"/>
            <a:r>
              <a:rPr lang="en-US" altLang="en-US">
                <a:latin typeface="Times New Roman" panose="02020603050405020304" pitchFamily="18" charset="0"/>
              </a:rPr>
              <a:t>T-Temperature</a:t>
            </a:r>
          </a:p>
          <a:p>
            <a:pPr eaLnBrk="1" hangingPunct="1"/>
            <a:r>
              <a:rPr lang="en-US" altLang="en-US">
                <a:latin typeface="Times New Roman" panose="02020603050405020304" pitchFamily="18" charset="0"/>
              </a:rPr>
              <a:t>O- Oxygen</a:t>
            </a:r>
          </a:p>
          <a:p>
            <a:pPr eaLnBrk="1" hangingPunct="1"/>
            <a:r>
              <a:rPr lang="en-US" altLang="en-US">
                <a:latin typeface="Times New Roman" panose="02020603050405020304" pitchFamily="18" charset="0"/>
              </a:rPr>
              <a:t>M- Moisture</a:t>
            </a:r>
          </a:p>
        </p:txBody>
      </p:sp>
      <p:sp>
        <p:nvSpPr>
          <p:cNvPr id="46085" name="Text Box 6">
            <a:extLst>
              <a:ext uri="{FF2B5EF4-FFF2-40B4-BE49-F238E27FC236}">
                <a16:creationId xmlns:a16="http://schemas.microsoft.com/office/drawing/2014/main" id="{18D182B4-6160-4C64-8006-C1D2F3ABEC18}"/>
              </a:ext>
            </a:extLst>
          </p:cNvPr>
          <p:cNvSpPr txBox="1">
            <a:spLocks noChangeArrowheads="1"/>
          </p:cNvSpPr>
          <p:nvPr/>
        </p:nvSpPr>
        <p:spPr bwMode="auto">
          <a:xfrm>
            <a:off x="615950" y="762000"/>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3600">
              <a:latin typeface="Times New Roman" panose="02020603050405020304" pitchFamily="18" charset="0"/>
            </a:endParaRPr>
          </a:p>
          <a:p>
            <a:pPr eaLnBrk="1" hangingPunct="1">
              <a:lnSpc>
                <a:spcPct val="100000"/>
              </a:lnSpc>
              <a:spcBef>
                <a:spcPct val="0"/>
              </a:spcBef>
              <a:buFontTx/>
              <a:buNone/>
            </a:pPr>
            <a:endParaRPr lang="en-US" altLang="en-US" sz="3600">
              <a:latin typeface="Times New Roman" panose="02020603050405020304" pitchFamily="18" charset="0"/>
            </a:endParaRPr>
          </a:p>
        </p:txBody>
      </p:sp>
      <p:grpSp>
        <p:nvGrpSpPr>
          <p:cNvPr id="46086" name="Group 48">
            <a:extLst>
              <a:ext uri="{FF2B5EF4-FFF2-40B4-BE49-F238E27FC236}">
                <a16:creationId xmlns:a16="http://schemas.microsoft.com/office/drawing/2014/main" id="{E148BA42-7088-432C-9C31-3034824298CA}"/>
              </a:ext>
            </a:extLst>
          </p:cNvPr>
          <p:cNvGrpSpPr>
            <a:grpSpLocks/>
          </p:cNvGrpSpPr>
          <p:nvPr/>
        </p:nvGrpSpPr>
        <p:grpSpPr bwMode="auto">
          <a:xfrm>
            <a:off x="152400" y="3581400"/>
            <a:ext cx="7924800" cy="3162300"/>
            <a:chOff x="528" y="2016"/>
            <a:chExt cx="4560" cy="2208"/>
          </a:xfrm>
        </p:grpSpPr>
        <p:sp>
          <p:nvSpPr>
            <p:cNvPr id="15367" name="Oval 41">
              <a:extLst>
                <a:ext uri="{FF2B5EF4-FFF2-40B4-BE49-F238E27FC236}">
                  <a16:creationId xmlns:a16="http://schemas.microsoft.com/office/drawing/2014/main" id="{1D694AE1-2D6F-4DBC-A0E5-66FCA405AD3E}"/>
                </a:ext>
              </a:extLst>
            </p:cNvPr>
            <p:cNvSpPr>
              <a:spLocks noChangeArrowheads="1"/>
            </p:cNvSpPr>
            <p:nvPr/>
          </p:nvSpPr>
          <p:spPr bwMode="auto">
            <a:xfrm>
              <a:off x="528" y="2016"/>
              <a:ext cx="4560" cy="2208"/>
            </a:xfrm>
            <a:prstGeom prst="ellipse">
              <a:avLst/>
            </a:prstGeom>
            <a:solidFill>
              <a:schemeClr val="accent3">
                <a:lumMod val="20000"/>
                <a:lumOff val="80000"/>
              </a:schemeClr>
            </a:solidFill>
            <a:ln w="9525">
              <a:solidFill>
                <a:schemeClr val="tx1"/>
              </a:solidFill>
              <a:round/>
              <a:headEnd/>
              <a:tailEnd/>
            </a:ln>
          </p:spPr>
          <p:txBody>
            <a:bodyPr anchor="ctr">
              <a:spAutoFit/>
            </a:bodyPr>
            <a:lstStyle/>
            <a:p>
              <a:pPr algn="ctr" eaLnBrk="1" fontAlgn="auto" hangingPunct="1">
                <a:spcBef>
                  <a:spcPts val="0"/>
                </a:spcBef>
                <a:spcAft>
                  <a:spcPts val="0"/>
                </a:spcAft>
                <a:defRPr/>
              </a:pPr>
              <a:endParaRPr lang="en-US">
                <a:latin typeface="Arial" charset="0"/>
              </a:endParaRPr>
            </a:p>
          </p:txBody>
        </p:sp>
        <p:grpSp>
          <p:nvGrpSpPr>
            <p:cNvPr id="46088" name="Group 47">
              <a:extLst>
                <a:ext uri="{FF2B5EF4-FFF2-40B4-BE49-F238E27FC236}">
                  <a16:creationId xmlns:a16="http://schemas.microsoft.com/office/drawing/2014/main" id="{9F704FE4-C879-449D-9671-E6FD293D42D3}"/>
                </a:ext>
              </a:extLst>
            </p:cNvPr>
            <p:cNvGrpSpPr>
              <a:grpSpLocks/>
            </p:cNvGrpSpPr>
            <p:nvPr/>
          </p:nvGrpSpPr>
          <p:grpSpPr bwMode="auto">
            <a:xfrm>
              <a:off x="1008" y="2160"/>
              <a:ext cx="3408" cy="1719"/>
              <a:chOff x="1008" y="2160"/>
              <a:chExt cx="3408" cy="1719"/>
            </a:xfrm>
          </p:grpSpPr>
          <p:pic>
            <p:nvPicPr>
              <p:cNvPr id="46089" name="Picture 27" descr="MCj04315330000[1]">
                <a:extLst>
                  <a:ext uri="{FF2B5EF4-FFF2-40B4-BE49-F238E27FC236}">
                    <a16:creationId xmlns:a16="http://schemas.microsoft.com/office/drawing/2014/main" id="{9F813C1B-AABF-4CC5-8B74-9F1A870CB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2160"/>
                <a:ext cx="44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30" descr="MCj04325880000[1]">
                <a:extLst>
                  <a:ext uri="{FF2B5EF4-FFF2-40B4-BE49-F238E27FC236}">
                    <a16:creationId xmlns:a16="http://schemas.microsoft.com/office/drawing/2014/main" id="{8479D782-E299-4C84-B4DD-658BAF778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3024"/>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31" descr="MCj01498620000[1]">
                <a:extLst>
                  <a:ext uri="{FF2B5EF4-FFF2-40B4-BE49-F238E27FC236}">
                    <a16:creationId xmlns:a16="http://schemas.microsoft.com/office/drawing/2014/main" id="{48DB51FF-E6DD-481E-AC6A-13F01BE9E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3024"/>
                <a:ext cx="317"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37" descr="MCFD00131_0000[1]">
                <a:extLst>
                  <a:ext uri="{FF2B5EF4-FFF2-40B4-BE49-F238E27FC236}">
                    <a16:creationId xmlns:a16="http://schemas.microsoft.com/office/drawing/2014/main" id="{6593172A-55E4-451F-9FAC-9996FD665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2352"/>
                <a:ext cx="672"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38" descr="MCj04368920000[1]">
                <a:extLst>
                  <a:ext uri="{FF2B5EF4-FFF2-40B4-BE49-F238E27FC236}">
                    <a16:creationId xmlns:a16="http://schemas.microsoft.com/office/drawing/2014/main" id="{50DFE3DB-FFB1-49CF-84EF-E92C13CE9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 y="220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40" descr="MCj02265420000[1]">
                <a:extLst>
                  <a:ext uri="{FF2B5EF4-FFF2-40B4-BE49-F238E27FC236}">
                    <a16:creationId xmlns:a16="http://schemas.microsoft.com/office/drawing/2014/main" id="{D33057B3-F871-4528-A8CC-3B8EE4B269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3072"/>
                <a:ext cx="768"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 Box 45">
                <a:extLst>
                  <a:ext uri="{FF2B5EF4-FFF2-40B4-BE49-F238E27FC236}">
                    <a16:creationId xmlns:a16="http://schemas.microsoft.com/office/drawing/2014/main" id="{9B617EBA-4292-4953-9C64-B46966BE5827}"/>
                  </a:ext>
                </a:extLst>
              </p:cNvPr>
              <p:cNvSpPr txBox="1">
                <a:spLocks noChangeArrowheads="1"/>
              </p:cNvSpPr>
              <p:nvPr/>
            </p:nvSpPr>
            <p:spPr bwMode="auto">
              <a:xfrm>
                <a:off x="1248" y="2784"/>
                <a:ext cx="28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800">
                    <a:solidFill>
                      <a:srgbClr val="000000"/>
                    </a:solidFill>
                    <a:latin typeface="Times New Roman" panose="02020603050405020304" pitchFamily="18" charset="0"/>
                  </a:rPr>
                  <a:t>FOOD                      ACIDITY                 TIME</a:t>
                </a:r>
              </a:p>
            </p:txBody>
          </p:sp>
          <p:sp>
            <p:nvSpPr>
              <p:cNvPr id="46096" name="Text Box 46">
                <a:extLst>
                  <a:ext uri="{FF2B5EF4-FFF2-40B4-BE49-F238E27FC236}">
                    <a16:creationId xmlns:a16="http://schemas.microsoft.com/office/drawing/2014/main" id="{B4EE7FF1-18B8-4090-A72A-8C84D8AB5EC5}"/>
                  </a:ext>
                </a:extLst>
              </p:cNvPr>
              <p:cNvSpPr txBox="1">
                <a:spLocks noChangeArrowheads="1"/>
              </p:cNvSpPr>
              <p:nvPr/>
            </p:nvSpPr>
            <p:spPr bwMode="auto">
              <a:xfrm>
                <a:off x="1008" y="3648"/>
                <a:ext cx="3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1800">
                    <a:solidFill>
                      <a:srgbClr val="000000"/>
                    </a:solidFill>
                    <a:latin typeface="Times New Roman" panose="02020603050405020304" pitchFamily="18" charset="0"/>
                  </a:rPr>
                  <a:t>TEMPERATURE          OXYGEN               MOISTURE</a:t>
                </a: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C9B1CC50-F584-487E-957F-94E227989EAF}"/>
              </a:ext>
            </a:extLst>
          </p:cNvPr>
          <p:cNvSpPr>
            <a:spLocks noGrp="1" noChangeArrowheads="1"/>
          </p:cNvSpPr>
          <p:nvPr>
            <p:ph type="title"/>
          </p:nvPr>
        </p:nvSpPr>
        <p:spPr>
          <a:xfrm>
            <a:off x="1143000" y="304800"/>
            <a:ext cx="7467600" cy="1143000"/>
          </a:xfrm>
        </p:spPr>
        <p:txBody>
          <a:bodyPr>
            <a:normAutofit fontScale="90000"/>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How Food Becomes Unsafe </a:t>
            </a:r>
          </a:p>
        </p:txBody>
      </p:sp>
      <p:sp>
        <p:nvSpPr>
          <p:cNvPr id="48131" name="Rectangle 2">
            <a:extLst>
              <a:ext uri="{FF2B5EF4-FFF2-40B4-BE49-F238E27FC236}">
                <a16:creationId xmlns:a16="http://schemas.microsoft.com/office/drawing/2014/main" id="{581AFE26-B4DC-4C96-BA26-A1B0E0C3205C}"/>
              </a:ext>
            </a:extLst>
          </p:cNvPr>
          <p:cNvSpPr>
            <a:spLocks noGrp="1" noChangeArrowheads="1"/>
          </p:cNvSpPr>
          <p:nvPr>
            <p:ph idx="1"/>
          </p:nvPr>
        </p:nvSpPr>
        <p:spPr>
          <a:xfrm>
            <a:off x="457200" y="1874838"/>
            <a:ext cx="6172200" cy="4983162"/>
          </a:xfrm>
        </p:spPr>
        <p:txBody>
          <a:bodyPr/>
          <a:lstStyle/>
          <a:p>
            <a:pPr marL="346075" indent="-346075" eaLnBrk="1" hangingPunct="1">
              <a:lnSpc>
                <a:spcPct val="80000"/>
              </a:lnSpc>
              <a:buClr>
                <a:srgbClr val="1E5298"/>
              </a:buClr>
            </a:pPr>
            <a:r>
              <a:rPr lang="en-US" altLang="en-US" sz="2800">
                <a:latin typeface="Times New Roman" panose="02020603050405020304" pitchFamily="18" charset="0"/>
                <a:cs typeface="Times New Roman" panose="02020603050405020304" pitchFamily="18" charset="0"/>
              </a:rPr>
              <a:t>Time-Temperature Abuse</a:t>
            </a:r>
          </a:p>
          <a:p>
            <a:pPr marL="346075" indent="-346075" eaLnBrk="1" hangingPunct="1">
              <a:lnSpc>
                <a:spcPct val="80000"/>
              </a:lnSpc>
            </a:pPr>
            <a:endParaRPr lang="en-US" altLang="en-US" sz="2800">
              <a:latin typeface="Times New Roman" panose="02020603050405020304" pitchFamily="18" charset="0"/>
              <a:cs typeface="Times New Roman" panose="02020603050405020304" pitchFamily="18" charset="0"/>
            </a:endParaRPr>
          </a:p>
          <a:p>
            <a:pPr marL="346075" indent="-346075" eaLnBrk="1" hangingPunct="1">
              <a:lnSpc>
                <a:spcPct val="80000"/>
              </a:lnSpc>
            </a:pPr>
            <a:endParaRPr lang="en-US" altLang="en-US" sz="2800">
              <a:latin typeface="Times New Roman" panose="02020603050405020304" pitchFamily="18" charset="0"/>
              <a:cs typeface="Times New Roman" panose="02020603050405020304" pitchFamily="18" charset="0"/>
            </a:endParaRPr>
          </a:p>
          <a:p>
            <a:pPr marL="346075" indent="-346075" eaLnBrk="1" hangingPunct="1">
              <a:lnSpc>
                <a:spcPct val="80000"/>
              </a:lnSpc>
              <a:buClr>
                <a:srgbClr val="1E5298"/>
              </a:buClr>
            </a:pPr>
            <a:r>
              <a:rPr lang="en-US" altLang="en-US" sz="2800">
                <a:latin typeface="Times New Roman" panose="02020603050405020304" pitchFamily="18" charset="0"/>
                <a:cs typeface="Times New Roman" panose="02020603050405020304" pitchFamily="18" charset="0"/>
              </a:rPr>
              <a:t>Cross-Contamination</a:t>
            </a:r>
          </a:p>
          <a:p>
            <a:pPr marL="346075" indent="-346075" eaLnBrk="1" hangingPunct="1">
              <a:lnSpc>
                <a:spcPct val="80000"/>
              </a:lnSpc>
              <a:buClr>
                <a:srgbClr val="1E5298"/>
              </a:buClr>
            </a:pPr>
            <a:endParaRPr lang="en-US" altLang="en-US" sz="2800">
              <a:latin typeface="Times New Roman" panose="02020603050405020304" pitchFamily="18" charset="0"/>
              <a:cs typeface="Times New Roman" panose="02020603050405020304" pitchFamily="18" charset="0"/>
            </a:endParaRPr>
          </a:p>
          <a:p>
            <a:pPr marL="346075" indent="-346075" eaLnBrk="1" hangingPunct="1">
              <a:lnSpc>
                <a:spcPct val="80000"/>
              </a:lnSpc>
              <a:buClr>
                <a:srgbClr val="1E5298"/>
              </a:buClr>
            </a:pPr>
            <a:endParaRPr lang="en-US" altLang="en-US" sz="2800">
              <a:latin typeface="Times New Roman" panose="02020603050405020304" pitchFamily="18" charset="0"/>
              <a:cs typeface="Times New Roman" panose="02020603050405020304" pitchFamily="18" charset="0"/>
            </a:endParaRPr>
          </a:p>
          <a:p>
            <a:pPr marL="346075" indent="-346075" eaLnBrk="1" hangingPunct="1">
              <a:lnSpc>
                <a:spcPct val="80000"/>
              </a:lnSpc>
              <a:buClr>
                <a:srgbClr val="1E5298"/>
              </a:buClr>
            </a:pPr>
            <a:r>
              <a:rPr lang="en-US" altLang="en-US" sz="2800">
                <a:latin typeface="Times New Roman" panose="02020603050405020304" pitchFamily="18" charset="0"/>
                <a:cs typeface="Times New Roman" panose="02020603050405020304" pitchFamily="18" charset="0"/>
              </a:rPr>
              <a:t>Poor Personal Hygiene</a:t>
            </a:r>
          </a:p>
          <a:p>
            <a:pPr marL="346075" indent="-346075" eaLnBrk="1" hangingPunct="1">
              <a:lnSpc>
                <a:spcPct val="80000"/>
              </a:lnSpc>
              <a:buClr>
                <a:srgbClr val="1E5298"/>
              </a:buClr>
            </a:pPr>
            <a:endParaRPr lang="en-US" altLang="en-US" sz="2800">
              <a:latin typeface="Times New Roman" panose="02020603050405020304" pitchFamily="18" charset="0"/>
              <a:cs typeface="Times New Roman" panose="02020603050405020304" pitchFamily="18" charset="0"/>
            </a:endParaRPr>
          </a:p>
          <a:p>
            <a:pPr marL="346075" indent="-346075" eaLnBrk="1" hangingPunct="1">
              <a:lnSpc>
                <a:spcPct val="80000"/>
              </a:lnSpc>
              <a:buClr>
                <a:srgbClr val="1E5298"/>
              </a:buClr>
            </a:pPr>
            <a:r>
              <a:rPr lang="en-US" altLang="en-US" sz="2800">
                <a:latin typeface="Times New Roman" panose="02020603050405020304" pitchFamily="18" charset="0"/>
                <a:cs typeface="Times New Roman" panose="02020603050405020304" pitchFamily="18" charset="0"/>
              </a:rPr>
              <a:t>Improper cleaning </a:t>
            </a:r>
          </a:p>
          <a:p>
            <a:pPr marL="346075" indent="-346075" eaLnBrk="1" hangingPunct="1">
              <a:lnSpc>
                <a:spcPct val="80000"/>
              </a:lnSpc>
              <a:buClr>
                <a:srgbClr val="1E5298"/>
              </a:buClr>
              <a:buFont typeface="Wingdings" panose="05000000000000000000" pitchFamily="2" charset="2"/>
              <a:buNone/>
            </a:pPr>
            <a:r>
              <a:rPr lang="en-US" altLang="en-US" sz="2800">
                <a:latin typeface="Times New Roman" panose="02020603050405020304" pitchFamily="18" charset="0"/>
                <a:cs typeface="Times New Roman" panose="02020603050405020304" pitchFamily="18" charset="0"/>
              </a:rPr>
              <a:t>    and sanitizing</a:t>
            </a:r>
          </a:p>
          <a:p>
            <a:pPr marL="346075" indent="-346075" eaLnBrk="1" hangingPunct="1">
              <a:lnSpc>
                <a:spcPct val="80000"/>
              </a:lnSpc>
            </a:pPr>
            <a:endParaRPr lang="en-US" altLang="en-US" sz="2800"/>
          </a:p>
          <a:p>
            <a:pPr marL="346075" indent="-346075" eaLnBrk="1" hangingPunct="1">
              <a:lnSpc>
                <a:spcPct val="80000"/>
              </a:lnSpc>
            </a:pPr>
            <a:endParaRPr lang="en-US" altLang="en-US" sz="2800"/>
          </a:p>
        </p:txBody>
      </p:sp>
      <p:sp>
        <p:nvSpPr>
          <p:cNvPr id="14340" name="Rectangle 4">
            <a:extLst>
              <a:ext uri="{FF2B5EF4-FFF2-40B4-BE49-F238E27FC236}">
                <a16:creationId xmlns:a16="http://schemas.microsoft.com/office/drawing/2014/main" id="{2DEB5DC5-BB74-479B-8E0C-6574C506D49B}"/>
              </a:ext>
            </a:extLst>
          </p:cNvPr>
          <p:cNvSpPr>
            <a:spLocks noChangeArrowheads="1"/>
          </p:cNvSpPr>
          <p:nvPr/>
        </p:nvSpPr>
        <p:spPr bwMode="auto">
          <a:xfrm>
            <a:off x="152400" y="1752600"/>
            <a:ext cx="8686800" cy="1371600"/>
          </a:xfrm>
          <a:prstGeom prst="rect">
            <a:avLst/>
          </a:prstGeom>
          <a:noFill/>
          <a:ln w="9525">
            <a:noFill/>
            <a:miter lim="800000"/>
            <a:headEnd/>
            <a:tailEnd/>
          </a:ln>
          <a:effectLst/>
        </p:spPr>
        <p:txBody>
          <a:bodyPr/>
          <a:lstStyle/>
          <a:p>
            <a:pPr algn="ctr" eaLnBrk="1" fontAlgn="auto" hangingPunct="1">
              <a:spcBef>
                <a:spcPts val="0"/>
              </a:spcBef>
              <a:spcAft>
                <a:spcPts val="0"/>
              </a:spcAft>
              <a:defRPr/>
            </a:pPr>
            <a:endParaRPr lang="en-US" sz="2000">
              <a:effectLst>
                <a:outerShdw blurRad="38100" dist="38100" dir="2700000" algn="tl">
                  <a:srgbClr val="010199"/>
                </a:outerShdw>
              </a:effectLst>
              <a:latin typeface="Arial" charset="0"/>
              <a:cs typeface="Times New Roman" pitchFamily="18" charset="0"/>
            </a:endParaRPr>
          </a:p>
        </p:txBody>
      </p:sp>
      <p:pic>
        <p:nvPicPr>
          <p:cNvPr id="48133" name="Picture 5">
            <a:extLst>
              <a:ext uri="{FF2B5EF4-FFF2-40B4-BE49-F238E27FC236}">
                <a16:creationId xmlns:a16="http://schemas.microsoft.com/office/drawing/2014/main" id="{579C173B-2568-4F82-8BBD-6C28FC34E498}"/>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5032375" y="2209800"/>
            <a:ext cx="13716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34" name="Picture 6">
            <a:extLst>
              <a:ext uri="{FF2B5EF4-FFF2-40B4-BE49-F238E27FC236}">
                <a16:creationId xmlns:a16="http://schemas.microsoft.com/office/drawing/2014/main" id="{ADC0A7E4-572B-484D-9388-84C120394160}"/>
              </a:ext>
            </a:extLst>
          </p:cNvPr>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7080250" y="4906963"/>
            <a:ext cx="13716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35" name="Picture 7">
            <a:extLst>
              <a:ext uri="{FF2B5EF4-FFF2-40B4-BE49-F238E27FC236}">
                <a16:creationId xmlns:a16="http://schemas.microsoft.com/office/drawing/2014/main" id="{95D574E8-D3CD-4760-9633-0ED1B49D3FCC}"/>
              </a:ext>
            </a:extLst>
          </p:cNvPr>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a:stretch>
            <a:fillRect/>
          </a:stretch>
        </p:blipFill>
        <p:spPr bwMode="auto">
          <a:xfrm>
            <a:off x="5029200" y="4914900"/>
            <a:ext cx="1371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36" name="Picture 2" descr="https://encrypted-tbn3.gstatic.com/images?q=tbn:ANd9GcQtTZoo5WJSgECSwszz9IxxsT4o4OHS78pRZimN1L8bfYaSNRPtlw">
            <a:extLst>
              <a:ext uri="{FF2B5EF4-FFF2-40B4-BE49-F238E27FC236}">
                <a16:creationId xmlns:a16="http://schemas.microsoft.com/office/drawing/2014/main" id="{5431A972-BE3B-494B-81C8-CD2DCA2C5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2224088"/>
            <a:ext cx="86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7700275-E18C-46FC-A02A-B2FAFEFFFC08}"/>
              </a:ext>
            </a:extLst>
          </p:cNvPr>
          <p:cNvSpPr>
            <a:spLocks noGrp="1" noChangeArrowheads="1"/>
          </p:cNvSpPr>
          <p:nvPr>
            <p:ph type="title"/>
          </p:nvPr>
        </p:nvSpPr>
        <p:spPr>
          <a:xfrm>
            <a:off x="914400" y="533400"/>
            <a:ext cx="6781800" cy="1143000"/>
          </a:xfrm>
        </p:spPr>
        <p:txBody>
          <a:bodyPr>
            <a:normAutofit fontScale="90000"/>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Time-Temperature Abuse</a:t>
            </a:r>
          </a:p>
        </p:txBody>
      </p:sp>
      <p:sp>
        <p:nvSpPr>
          <p:cNvPr id="50179" name="Rectangle 3">
            <a:extLst>
              <a:ext uri="{FF2B5EF4-FFF2-40B4-BE49-F238E27FC236}">
                <a16:creationId xmlns:a16="http://schemas.microsoft.com/office/drawing/2014/main" id="{17BF7B83-A92B-4229-A315-83CD3432C930}"/>
              </a:ext>
            </a:extLst>
          </p:cNvPr>
          <p:cNvSpPr>
            <a:spLocks noGrp="1" noChangeArrowheads="1"/>
          </p:cNvSpPr>
          <p:nvPr>
            <p:ph idx="1"/>
          </p:nvPr>
        </p:nvSpPr>
        <p:spPr>
          <a:xfrm>
            <a:off x="381000" y="2025650"/>
            <a:ext cx="5943600" cy="4267200"/>
          </a:xfrm>
        </p:spPr>
        <p:txBody>
          <a:bodyPr/>
          <a:lstStyle/>
          <a:p>
            <a:pPr eaLnBrk="1" hangingPunct="1"/>
            <a:r>
              <a:rPr lang="en-US" altLang="en-US" sz="3600">
                <a:latin typeface="Times New Roman" panose="02020603050405020304" pitchFamily="18" charset="0"/>
                <a:cs typeface="Times New Roman" panose="02020603050405020304" pitchFamily="18" charset="0"/>
              </a:rPr>
              <a:t>Food has been abused:</a:t>
            </a:r>
          </a:p>
          <a:p>
            <a:pPr lvl="1" eaLnBrk="1" hangingPunct="1"/>
            <a:r>
              <a:rPr lang="en-US" altLang="en-US" sz="3600">
                <a:latin typeface="Times New Roman" panose="02020603050405020304" pitchFamily="18" charset="0"/>
                <a:cs typeface="Times New Roman" panose="02020603050405020304" pitchFamily="18" charset="0"/>
              </a:rPr>
              <a:t>Any time it has been allowed to remain too long at temperatures favorable for the growth of food-borne microorganisms. </a:t>
            </a:r>
          </a:p>
        </p:txBody>
      </p:sp>
      <p:pic>
        <p:nvPicPr>
          <p:cNvPr id="50180" name="Picture 4">
            <a:extLst>
              <a:ext uri="{FF2B5EF4-FFF2-40B4-BE49-F238E27FC236}">
                <a16:creationId xmlns:a16="http://schemas.microsoft.com/office/drawing/2014/main" id="{572A596F-885E-4E0D-866B-602CCEAA791D}"/>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6934200" y="2590800"/>
            <a:ext cx="1600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a:extLst>
              <a:ext uri="{FF2B5EF4-FFF2-40B4-BE49-F238E27FC236}">
                <a16:creationId xmlns:a16="http://schemas.microsoft.com/office/drawing/2014/main" id="{C3F2640C-DE33-43C8-ADF0-BECBDDB649A1}"/>
              </a:ext>
            </a:extLst>
          </p:cNvPr>
          <p:cNvSpPr txBox="1">
            <a:spLocks noChangeArrowheads="1"/>
          </p:cNvSpPr>
          <p:nvPr/>
        </p:nvSpPr>
        <p:spPr bwMode="auto">
          <a:xfrm>
            <a:off x="1524000" y="1752600"/>
            <a:ext cx="6172200" cy="94615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endParaRPr lang="en-US" sz="2800">
              <a:solidFill>
                <a:prstClr val="black"/>
              </a:solidFill>
              <a:effectLst>
                <a:outerShdw blurRad="38100" dist="38100" dir="2700000" algn="tl">
                  <a:srgbClr val="000000"/>
                </a:outerShdw>
              </a:effectLst>
              <a:latin typeface="Times New Roman" pitchFamily="18" charset="0"/>
            </a:endParaRPr>
          </a:p>
          <a:p>
            <a:pPr eaLnBrk="1" fontAlgn="auto" hangingPunct="1">
              <a:spcBef>
                <a:spcPts val="0"/>
              </a:spcBef>
              <a:spcAft>
                <a:spcPts val="0"/>
              </a:spcAft>
              <a:defRPr/>
            </a:pPr>
            <a:endParaRPr lang="en-US" sz="2800">
              <a:solidFill>
                <a:prstClr val="black"/>
              </a:solidFill>
              <a:latin typeface="Times New Roman" pitchFamily="18" charset="0"/>
            </a:endParaRPr>
          </a:p>
        </p:txBody>
      </p:sp>
      <p:sp>
        <p:nvSpPr>
          <p:cNvPr id="52227" name="Text Box 7">
            <a:extLst>
              <a:ext uri="{FF2B5EF4-FFF2-40B4-BE49-F238E27FC236}">
                <a16:creationId xmlns:a16="http://schemas.microsoft.com/office/drawing/2014/main" id="{24DDCFB5-FB92-4C75-81EC-8CE4D888AE89}"/>
              </a:ext>
            </a:extLst>
          </p:cNvPr>
          <p:cNvSpPr txBox="1">
            <a:spLocks noChangeArrowheads="1"/>
          </p:cNvSpPr>
          <p:nvPr/>
        </p:nvSpPr>
        <p:spPr bwMode="auto">
          <a:xfrm>
            <a:off x="0" y="5562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r>
              <a:rPr lang="en-US" altLang="en-US" sz="2400" b="1" i="1" u="sng">
                <a:solidFill>
                  <a:srgbClr val="FF0000"/>
                </a:solidFill>
                <a:latin typeface="Times New Roman" panose="02020603050405020304" pitchFamily="18" charset="0"/>
                <a:cs typeface="Arial" panose="020B0604020202020204" pitchFamily="34" charset="0"/>
              </a:rPr>
              <a:t>Note:  Foods with higher cooking temperatures will be stacked below foods with lower cooking temperatures.</a:t>
            </a:r>
          </a:p>
        </p:txBody>
      </p:sp>
      <p:sp>
        <p:nvSpPr>
          <p:cNvPr id="49160" name="Rectangle 8">
            <a:extLst>
              <a:ext uri="{FF2B5EF4-FFF2-40B4-BE49-F238E27FC236}">
                <a16:creationId xmlns:a16="http://schemas.microsoft.com/office/drawing/2014/main" id="{05C53E9D-0DDF-467C-B462-8CB674A3630D}"/>
              </a:ext>
            </a:extLst>
          </p:cNvPr>
          <p:cNvSpPr>
            <a:spLocks noGrp="1" noChangeArrowheads="1"/>
          </p:cNvSpPr>
          <p:nvPr>
            <p:ph type="title"/>
          </p:nvPr>
        </p:nvSpPr>
        <p:spPr>
          <a:xfrm>
            <a:off x="685800" y="228600"/>
            <a:ext cx="8229600" cy="1143000"/>
          </a:xfrm>
        </p:spPr>
        <p:txBody>
          <a:bodyPr>
            <a:normAutofit fontScale="90000"/>
          </a:bodyPr>
          <a:lstStyle/>
          <a:p>
            <a:pPr eaLnBrk="1" fontAlgn="auto" hangingPunct="1">
              <a:spcAft>
                <a:spcPts val="0"/>
              </a:spcAft>
              <a:defRPr/>
            </a:pPr>
            <a:r>
              <a:rPr lang="en-US" dirty="0">
                <a:latin typeface="Times New Roman" pitchFamily="18" charset="0"/>
              </a:rPr>
              <a:t>MINIMUM COOKING TEMPERATURES</a:t>
            </a:r>
          </a:p>
        </p:txBody>
      </p:sp>
      <p:sp>
        <p:nvSpPr>
          <p:cNvPr id="52229" name="Rectangle 10">
            <a:extLst>
              <a:ext uri="{FF2B5EF4-FFF2-40B4-BE49-F238E27FC236}">
                <a16:creationId xmlns:a16="http://schemas.microsoft.com/office/drawing/2014/main" id="{3CE18125-3554-4A66-B3FB-659F6FFA002C}"/>
              </a:ext>
            </a:extLst>
          </p:cNvPr>
          <p:cNvSpPr>
            <a:spLocks noGrp="1" noChangeArrowheads="1"/>
          </p:cNvSpPr>
          <p:nvPr>
            <p:ph idx="1"/>
          </p:nvPr>
        </p:nvSpPr>
        <p:spPr>
          <a:xfrm>
            <a:off x="533400" y="1524000"/>
            <a:ext cx="8229600" cy="4389438"/>
          </a:xfrm>
        </p:spPr>
        <p:txBody>
          <a:bodyPr/>
          <a:lstStyle/>
          <a:p>
            <a:pPr eaLnBrk="1" hangingPunct="1">
              <a:lnSpc>
                <a:spcPct val="80000"/>
              </a:lnSpc>
            </a:pPr>
            <a:r>
              <a:rPr lang="en-US" altLang="en-US" sz="2800"/>
              <a:t>Eggs (made to order)		145 °F (63 °C)</a:t>
            </a:r>
          </a:p>
          <a:p>
            <a:pPr eaLnBrk="1" hangingPunct="1">
              <a:lnSpc>
                <a:spcPct val="80000"/>
              </a:lnSpc>
            </a:pPr>
            <a:r>
              <a:rPr lang="en-US" altLang="en-US" sz="2800"/>
              <a:t>Fish					145 °F (63 °C) </a:t>
            </a:r>
          </a:p>
          <a:p>
            <a:pPr eaLnBrk="1" hangingPunct="1">
              <a:lnSpc>
                <a:spcPct val="80000"/>
              </a:lnSpc>
            </a:pPr>
            <a:r>
              <a:rPr lang="en-US" altLang="en-US" sz="2800"/>
              <a:t>Beef				145 °F (63 °C)</a:t>
            </a:r>
          </a:p>
          <a:p>
            <a:pPr eaLnBrk="1" hangingPunct="1">
              <a:lnSpc>
                <a:spcPct val="80000"/>
              </a:lnSpc>
            </a:pPr>
            <a:r>
              <a:rPr lang="en-US" altLang="en-US" sz="2800"/>
              <a:t>Ground beef			155 °F (66 °C)</a:t>
            </a:r>
          </a:p>
          <a:p>
            <a:pPr eaLnBrk="1" hangingPunct="1">
              <a:lnSpc>
                <a:spcPct val="80000"/>
              </a:lnSpc>
            </a:pPr>
            <a:r>
              <a:rPr lang="en-US" altLang="en-US" sz="2800"/>
              <a:t>Pork				155 °F (66 °C)</a:t>
            </a:r>
          </a:p>
          <a:p>
            <a:pPr eaLnBrk="1" hangingPunct="1">
              <a:lnSpc>
                <a:spcPct val="80000"/>
              </a:lnSpc>
            </a:pPr>
            <a:r>
              <a:rPr lang="en-US" altLang="en-US" sz="2800"/>
              <a:t>Eggs (batch cooked) 		155 °F (66 °C)</a:t>
            </a:r>
          </a:p>
          <a:p>
            <a:pPr eaLnBrk="1" hangingPunct="1">
              <a:lnSpc>
                <a:spcPct val="80000"/>
              </a:lnSpc>
            </a:pPr>
            <a:r>
              <a:rPr lang="en-US" altLang="en-US" sz="2800"/>
              <a:t>Poultry			 	165 °F (74 °C)</a:t>
            </a:r>
          </a:p>
          <a:p>
            <a:pPr eaLnBrk="1" hangingPunct="1">
              <a:lnSpc>
                <a:spcPct val="80000"/>
              </a:lnSpc>
            </a:pPr>
            <a:r>
              <a:rPr lang="en-US" altLang="en-US" sz="2800"/>
              <a:t>Stuffed Meats			165 °F (74 °C)</a:t>
            </a:r>
          </a:p>
          <a:p>
            <a:pPr eaLnBrk="1" hangingPunct="1">
              <a:lnSpc>
                <a:spcPct val="80000"/>
              </a:lnSpc>
            </a:pPr>
            <a:r>
              <a:rPr lang="en-US" altLang="en-US" sz="2800"/>
              <a:t>Dressing				165 °F (74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358E15C-48E5-477B-AACD-474A8F3CB780}"/>
              </a:ext>
            </a:extLst>
          </p:cNvPr>
          <p:cNvSpPr>
            <a:spLocks noGrp="1" noChangeArrowheads="1"/>
          </p:cNvSpPr>
          <p:nvPr>
            <p:ph type="title"/>
          </p:nvPr>
        </p:nvSpPr>
        <p:spPr>
          <a:xfrm>
            <a:off x="457200" y="990600"/>
            <a:ext cx="8229600" cy="1143000"/>
          </a:xfrm>
        </p:spPr>
        <p:txBody>
          <a:bodyPr>
            <a:normAutofit fontScale="90000"/>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Temperature Danger Zone (TDZ)</a:t>
            </a:r>
          </a:p>
        </p:txBody>
      </p:sp>
      <p:sp>
        <p:nvSpPr>
          <p:cNvPr id="139267" name="Rectangle 3">
            <a:extLst>
              <a:ext uri="{FF2B5EF4-FFF2-40B4-BE49-F238E27FC236}">
                <a16:creationId xmlns:a16="http://schemas.microsoft.com/office/drawing/2014/main" id="{F7506296-FDA0-46B9-9734-818AC2B9AD7F}"/>
              </a:ext>
            </a:extLst>
          </p:cNvPr>
          <p:cNvSpPr>
            <a:spLocks noGrp="1" noChangeArrowheads="1"/>
          </p:cNvSpPr>
          <p:nvPr>
            <p:ph idx="1"/>
          </p:nvPr>
        </p:nvSpPr>
        <p:spPr>
          <a:xfrm>
            <a:off x="533400" y="2209800"/>
            <a:ext cx="8229600" cy="4419600"/>
          </a:xfrm>
        </p:spPr>
        <p:txBody>
          <a:bodyPr rtlCol="0">
            <a:normAutofit/>
          </a:bodyPr>
          <a:lstStyle/>
          <a:p>
            <a:pPr marL="274320" indent="-274320" algn="ctr" eaLnBrk="1" fontAlgn="auto" hangingPunct="1">
              <a:spcAft>
                <a:spcPts val="0"/>
              </a:spcAft>
              <a:buClr>
                <a:schemeClr val="accent3"/>
              </a:buClr>
              <a:buFont typeface="Wingdings" pitchFamily="2" charset="2"/>
              <a:buNone/>
              <a:defRPr/>
            </a:pPr>
            <a:r>
              <a:rPr lang="en-US" sz="4400" dirty="0">
                <a:solidFill>
                  <a:schemeClr val="accent3">
                    <a:lumMod val="75000"/>
                  </a:schemeClr>
                </a:solidFill>
                <a:latin typeface="Times New Roman" pitchFamily="18" charset="0"/>
                <a:cs typeface="Times New Roman" pitchFamily="18" charset="0"/>
              </a:rPr>
              <a:t>** </a:t>
            </a:r>
            <a:r>
              <a:rPr lang="en-US" sz="4400" dirty="0">
                <a:solidFill>
                  <a:srgbClr val="FF0000"/>
                </a:solidFill>
                <a:latin typeface="Times New Roman" pitchFamily="18" charset="0"/>
                <a:cs typeface="Times New Roman" pitchFamily="18" charset="0"/>
              </a:rPr>
              <a:t>Between</a:t>
            </a:r>
            <a:r>
              <a:rPr lang="en-US" sz="4400" dirty="0">
                <a:solidFill>
                  <a:schemeClr val="accent3">
                    <a:lumMod val="75000"/>
                  </a:schemeClr>
                </a:solidFill>
                <a:latin typeface="Times New Roman" pitchFamily="18" charset="0"/>
                <a:cs typeface="Times New Roman" pitchFamily="18" charset="0"/>
              </a:rPr>
              <a:t> 41</a:t>
            </a:r>
            <a:r>
              <a:rPr lang="en-US" sz="4400" dirty="0">
                <a:solidFill>
                  <a:schemeClr val="accent3">
                    <a:lumMod val="75000"/>
                  </a:schemeClr>
                </a:solidFill>
                <a:latin typeface="Times New Roman" pitchFamily="18" charset="0"/>
                <a:cs typeface="Times New Roman" pitchFamily="18" charset="0"/>
                <a:sym typeface="Symbol" pitchFamily="18" charset="2"/>
              </a:rPr>
              <a:t></a:t>
            </a:r>
            <a:r>
              <a:rPr lang="en-US" sz="4400" dirty="0">
                <a:solidFill>
                  <a:schemeClr val="accent3">
                    <a:lumMod val="75000"/>
                  </a:schemeClr>
                </a:solidFill>
                <a:latin typeface="Times New Roman" pitchFamily="18" charset="0"/>
                <a:cs typeface="Times New Roman" pitchFamily="18" charset="0"/>
              </a:rPr>
              <a:t> - 135</a:t>
            </a:r>
            <a:r>
              <a:rPr lang="en-US" sz="4400" dirty="0">
                <a:solidFill>
                  <a:schemeClr val="accent3">
                    <a:lumMod val="75000"/>
                  </a:schemeClr>
                </a:solidFill>
                <a:latin typeface="Times New Roman" pitchFamily="18" charset="0"/>
                <a:cs typeface="Times New Roman" pitchFamily="18" charset="0"/>
                <a:sym typeface="Symbol" pitchFamily="18" charset="2"/>
              </a:rPr>
              <a:t></a:t>
            </a:r>
            <a:r>
              <a:rPr lang="en-US" sz="4400" dirty="0">
                <a:solidFill>
                  <a:schemeClr val="accent3">
                    <a:lumMod val="75000"/>
                  </a:schemeClr>
                </a:solidFill>
                <a:latin typeface="Times New Roman" pitchFamily="18" charset="0"/>
                <a:cs typeface="Times New Roman" pitchFamily="18" charset="0"/>
              </a:rPr>
              <a:t> F  **</a:t>
            </a:r>
          </a:p>
          <a:p>
            <a:pPr marL="274320" indent="-274320" algn="ctr" eaLnBrk="1" fontAlgn="auto" hangingPunct="1">
              <a:spcAft>
                <a:spcPts val="0"/>
              </a:spcAft>
              <a:buClr>
                <a:schemeClr val="accent3"/>
              </a:buClr>
              <a:buFont typeface="Wingdings" pitchFamily="2" charset="2"/>
              <a:buNone/>
              <a:defRPr/>
            </a:pPr>
            <a:endParaRPr lang="en-US" sz="28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800" dirty="0">
                <a:latin typeface="Times New Roman" pitchFamily="18" charset="0"/>
                <a:cs typeface="Times New Roman" pitchFamily="18" charset="0"/>
              </a:rPr>
              <a:t>PHFs THAT HAVE BEEN MAINTAINED AT UNSAFE PRODUCT TEMPERATURES (I.E., TEMPERATURE DANGER ZONE) FOR GREATER THAN </a:t>
            </a:r>
            <a:r>
              <a:rPr lang="en-US" sz="2800" b="1" u="sng" dirty="0">
                <a:latin typeface="Times New Roman" pitchFamily="18" charset="0"/>
                <a:cs typeface="Times New Roman" pitchFamily="18" charset="0"/>
              </a:rPr>
              <a:t>FOUR</a:t>
            </a:r>
            <a:r>
              <a:rPr lang="en-US" sz="2800" dirty="0">
                <a:latin typeface="Times New Roman" pitchFamily="18" charset="0"/>
                <a:cs typeface="Times New Roman" pitchFamily="18" charset="0"/>
              </a:rPr>
              <a:t> </a:t>
            </a:r>
            <a:r>
              <a:rPr lang="en-US" sz="2800" b="1" u="sng" dirty="0">
                <a:latin typeface="Times New Roman" pitchFamily="18" charset="0"/>
                <a:cs typeface="Times New Roman" pitchFamily="18" charset="0"/>
              </a:rPr>
              <a:t>HOURS</a:t>
            </a:r>
            <a:r>
              <a:rPr lang="en-US" sz="2800" dirty="0">
                <a:latin typeface="Times New Roman" pitchFamily="18" charset="0"/>
                <a:cs typeface="Times New Roman" pitchFamily="18" charset="0"/>
              </a:rPr>
              <a:t> </a:t>
            </a:r>
            <a:r>
              <a:rPr lang="en-US" sz="2800" b="1" u="sng" dirty="0">
                <a:latin typeface="Times New Roman" pitchFamily="18" charset="0"/>
                <a:cs typeface="Times New Roman" pitchFamily="18" charset="0"/>
              </a:rPr>
              <a:t>CUMULATIVE</a:t>
            </a:r>
            <a:r>
              <a:rPr lang="en-US" sz="2800" dirty="0">
                <a:latin typeface="Times New Roman" pitchFamily="18" charset="0"/>
                <a:cs typeface="Times New Roman" pitchFamily="18" charset="0"/>
              </a:rPr>
              <a:t> TIME (</a:t>
            </a:r>
            <a:r>
              <a:rPr lang="en-US" sz="2800" u="sng" dirty="0">
                <a:latin typeface="Times New Roman" pitchFamily="18" charset="0"/>
                <a:cs typeface="Times New Roman" pitchFamily="18" charset="0"/>
              </a:rPr>
              <a:t>FROM PREPARATION TO SERVING</a:t>
            </a:r>
            <a:r>
              <a:rPr lang="en-US" sz="2800" dirty="0">
                <a:latin typeface="Times New Roman" pitchFamily="18" charset="0"/>
                <a:cs typeface="Times New Roman" pitchFamily="18" charset="0"/>
              </a:rPr>
              <a:t>) WILL BE CONSIDERED ADULTERATED AND WILL BE </a:t>
            </a:r>
            <a:r>
              <a:rPr lang="en-US" sz="2800" b="1" u="sng" dirty="0">
                <a:latin typeface="Times New Roman" pitchFamily="18" charset="0"/>
                <a:cs typeface="Times New Roman" pitchFamily="18" charset="0"/>
              </a:rPr>
              <a:t>DISCARDED</a:t>
            </a:r>
            <a:r>
              <a:rPr lang="en-US" sz="2800" dirty="0">
                <a:latin typeface="Times New Roman" pitchFamily="18" charset="0"/>
                <a:cs typeface="Times New Roman" pitchFamily="18" charset="0"/>
              </a:rPr>
              <a:t> AS FOOD WASTE</a:t>
            </a:r>
            <a:r>
              <a:rPr lang="en-US" sz="2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1F52D3B-8905-465A-BD4A-E977E81DE35C}"/>
              </a:ext>
            </a:extLst>
          </p:cNvPr>
          <p:cNvSpPr>
            <a:spLocks noGrp="1" noChangeArrowheads="1"/>
          </p:cNvSpPr>
          <p:nvPr>
            <p:ph type="title"/>
          </p:nvPr>
        </p:nvSpPr>
        <p:spPr>
          <a:xfrm>
            <a:off x="1295400" y="381000"/>
            <a:ext cx="5638800" cy="1143000"/>
          </a:xfrm>
        </p:spPr>
        <p:txBody>
          <a:bodyPr>
            <a:normAutofit fontScale="90000"/>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Cross-Contamination</a:t>
            </a:r>
          </a:p>
        </p:txBody>
      </p:sp>
      <p:sp>
        <p:nvSpPr>
          <p:cNvPr id="8195" name="Rectangle 3">
            <a:extLst>
              <a:ext uri="{FF2B5EF4-FFF2-40B4-BE49-F238E27FC236}">
                <a16:creationId xmlns:a16="http://schemas.microsoft.com/office/drawing/2014/main" id="{2C790DFD-F6BB-4DF4-814B-0D940C88BCF5}"/>
              </a:ext>
            </a:extLst>
          </p:cNvPr>
          <p:cNvSpPr>
            <a:spLocks noGrp="1" noChangeArrowheads="1"/>
          </p:cNvSpPr>
          <p:nvPr>
            <p:ph idx="1"/>
          </p:nvPr>
        </p:nvSpPr>
        <p:spPr>
          <a:xfrm>
            <a:off x="0" y="1600200"/>
            <a:ext cx="7543800" cy="52578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2800" b="1" dirty="0">
                <a:solidFill>
                  <a:schemeClr val="accent3">
                    <a:lumMod val="75000"/>
                  </a:schemeClr>
                </a:solidFill>
                <a:latin typeface="Times New Roman" pitchFamily="18" charset="0"/>
                <a:cs typeface="Times New Roman" pitchFamily="18" charset="0"/>
              </a:rPr>
              <a:t>Cross-contamination</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 the transfer of a harmful substance from one food to another by direct or indirect contact.</a:t>
            </a:r>
          </a:p>
          <a:p>
            <a:pPr marL="640080" lvl="1" indent="-246888" eaLnBrk="1" fontAlgn="auto" hangingPunct="1">
              <a:spcAft>
                <a:spcPts val="0"/>
              </a:spcAft>
              <a:buFont typeface="Wingdings 2"/>
              <a:buChar char=""/>
              <a:defRPr/>
            </a:pPr>
            <a:endParaRPr lang="en-US" sz="2600" b="1" dirty="0">
              <a:solidFill>
                <a:schemeClr val="accent3">
                  <a:lumMod val="75000"/>
                </a:schemeClr>
              </a:solidFill>
              <a:latin typeface="Times New Roman" pitchFamily="18" charset="0"/>
              <a:cs typeface="Times New Roman" pitchFamily="18" charset="0"/>
            </a:endParaRPr>
          </a:p>
          <a:p>
            <a:pPr marL="640080" lvl="1" indent="-246888" eaLnBrk="1" fontAlgn="auto" hangingPunct="1">
              <a:spcAft>
                <a:spcPts val="0"/>
              </a:spcAft>
              <a:buFont typeface="Wingdings 2"/>
              <a:buChar char=""/>
              <a:defRPr/>
            </a:pPr>
            <a:r>
              <a:rPr lang="en-US" sz="2600" b="1" dirty="0">
                <a:solidFill>
                  <a:schemeClr val="accent3">
                    <a:lumMod val="75000"/>
                  </a:schemeClr>
                </a:solidFill>
                <a:latin typeface="Times New Roman" pitchFamily="18" charset="0"/>
                <a:cs typeface="Times New Roman" pitchFamily="18" charset="0"/>
              </a:rPr>
              <a:t>Direct cross-contamination</a:t>
            </a:r>
            <a:r>
              <a:rPr lang="en-US" sz="2600" dirty="0">
                <a:solidFill>
                  <a:schemeClr val="accent3">
                    <a:lumMod val="75000"/>
                  </a:schemeClr>
                </a:solidFill>
                <a:latin typeface="Times New Roman" pitchFamily="18" charset="0"/>
                <a:cs typeface="Times New Roman" pitchFamily="18" charset="0"/>
              </a:rPr>
              <a:t> </a:t>
            </a:r>
            <a:r>
              <a:rPr lang="en-US" sz="2600" dirty="0">
                <a:latin typeface="Times New Roman" pitchFamily="18" charset="0"/>
                <a:cs typeface="Times New Roman" pitchFamily="18" charset="0"/>
              </a:rPr>
              <a:t>involves the transfer of a harmful agent from raw foods to cooked or ready-to-eat foods.</a:t>
            </a:r>
          </a:p>
          <a:p>
            <a:pPr lvl="2" indent="-246888" eaLnBrk="1" fontAlgn="auto" hangingPunct="1">
              <a:spcAft>
                <a:spcPts val="0"/>
              </a:spcAft>
              <a:buFont typeface="Wingdings 2"/>
              <a:buChar char=""/>
              <a:defRPr/>
            </a:pPr>
            <a:r>
              <a:rPr lang="en-US" sz="2600" b="1" u="sng" dirty="0">
                <a:latin typeface="Times New Roman" pitchFamily="18" charset="0"/>
                <a:cs typeface="Times New Roman" pitchFamily="18" charset="0"/>
              </a:rPr>
              <a:t>Example </a:t>
            </a:r>
            <a:r>
              <a:rPr lang="en-US" sz="2600" u="sng" dirty="0">
                <a:latin typeface="Times New Roman" pitchFamily="18" charset="0"/>
                <a:cs typeface="Times New Roman" pitchFamily="18" charset="0"/>
              </a:rPr>
              <a:t>of direct contact</a:t>
            </a:r>
            <a:r>
              <a:rPr lang="en-US" sz="2600" dirty="0">
                <a:latin typeface="Times New Roman" pitchFamily="18" charset="0"/>
                <a:cs typeface="Times New Roman" pitchFamily="18" charset="0"/>
              </a:rPr>
              <a:t>:  blood from thawing ground beef dripping onto fresh produce stored on a shelf below. </a:t>
            </a:r>
          </a:p>
          <a:p>
            <a:pPr marL="640080" lvl="1" indent="-246888" eaLnBrk="1" fontAlgn="auto" hangingPunct="1">
              <a:spcAft>
                <a:spcPts val="0"/>
              </a:spcAft>
              <a:buFont typeface="Wingdings 2"/>
              <a:buChar char=""/>
              <a:defRPr/>
            </a:pPr>
            <a:r>
              <a:rPr lang="en-US" sz="2600" b="1" dirty="0">
                <a:solidFill>
                  <a:schemeClr val="accent3">
                    <a:lumMod val="75000"/>
                  </a:schemeClr>
                </a:solidFill>
                <a:latin typeface="Times New Roman" pitchFamily="18" charset="0"/>
                <a:cs typeface="Times New Roman" pitchFamily="18" charset="0"/>
              </a:rPr>
              <a:t>Indirect cross-contamination</a:t>
            </a:r>
            <a:r>
              <a:rPr lang="en-US" sz="2600" dirty="0">
                <a:solidFill>
                  <a:schemeClr val="accent3">
                    <a:lumMod val="75000"/>
                  </a:schemeClr>
                </a:solidFill>
                <a:latin typeface="Times New Roman" pitchFamily="18" charset="0"/>
                <a:cs typeface="Times New Roman" pitchFamily="18" charset="0"/>
              </a:rPr>
              <a:t> </a:t>
            </a:r>
            <a:r>
              <a:rPr lang="en-US" sz="2600" dirty="0">
                <a:latin typeface="Times New Roman" pitchFamily="18" charset="0"/>
                <a:cs typeface="Times New Roman" pitchFamily="18" charset="0"/>
              </a:rPr>
              <a:t>involves the transfer of a harmful agent to foods by hands, utensils, or equipment.  </a:t>
            </a:r>
          </a:p>
          <a:p>
            <a:pPr lvl="2" indent="-246888" eaLnBrk="1" fontAlgn="auto" hangingPunct="1">
              <a:spcAft>
                <a:spcPts val="0"/>
              </a:spcAft>
              <a:buFont typeface="Wingdings 2"/>
              <a:buChar char=""/>
              <a:defRPr/>
            </a:pPr>
            <a:r>
              <a:rPr lang="en-US" sz="2600" b="1" u="sng" dirty="0">
                <a:latin typeface="Times New Roman" pitchFamily="18" charset="0"/>
                <a:cs typeface="Times New Roman" pitchFamily="18" charset="0"/>
              </a:rPr>
              <a:t> Example </a:t>
            </a:r>
            <a:r>
              <a:rPr lang="en-US" sz="2600" u="sng" dirty="0">
                <a:latin typeface="Times New Roman" pitchFamily="18" charset="0"/>
                <a:cs typeface="Times New Roman" pitchFamily="18" charset="0"/>
              </a:rPr>
              <a:t>of indirect contact</a:t>
            </a:r>
            <a:r>
              <a:rPr lang="en-US" sz="2600" dirty="0">
                <a:latin typeface="Times New Roman" pitchFamily="18" charset="0"/>
                <a:cs typeface="Times New Roman" pitchFamily="18" charset="0"/>
              </a:rPr>
              <a:t>:  raw chicken prepared with a knife and cutting board and knife and cutting board are not cleaned and sanitized after use.</a:t>
            </a:r>
            <a:endParaRPr lang="en-US" sz="2600" dirty="0"/>
          </a:p>
        </p:txBody>
      </p:sp>
      <p:pic>
        <p:nvPicPr>
          <p:cNvPr id="56324" name="Picture 4">
            <a:extLst>
              <a:ext uri="{FF2B5EF4-FFF2-40B4-BE49-F238E27FC236}">
                <a16:creationId xmlns:a16="http://schemas.microsoft.com/office/drawing/2014/main" id="{C19B603B-193C-4281-A4BF-E45E40A424A2}"/>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7086600" y="914400"/>
            <a:ext cx="18288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34CF86A-A4C2-4006-AE53-E6D90CD18A8B}"/>
              </a:ext>
            </a:extLst>
          </p:cNvPr>
          <p:cNvSpPr>
            <a:spLocks noGrp="1"/>
          </p:cNvSpPr>
          <p:nvPr>
            <p:ph type="title"/>
          </p:nvPr>
        </p:nvSpPr>
        <p:spPr>
          <a:xfrm>
            <a:off x="457200" y="704850"/>
            <a:ext cx="4724400" cy="1143000"/>
          </a:xfrm>
        </p:spPr>
        <p:txBody>
          <a:bodyPr>
            <a:normAutofit fontScale="90000"/>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Food Protection</a:t>
            </a:r>
          </a:p>
        </p:txBody>
      </p:sp>
      <p:sp>
        <p:nvSpPr>
          <p:cNvPr id="3" name="Content Placeholder 2">
            <a:extLst>
              <a:ext uri="{FF2B5EF4-FFF2-40B4-BE49-F238E27FC236}">
                <a16:creationId xmlns:a16="http://schemas.microsoft.com/office/drawing/2014/main" id="{671DA1C9-A081-42F2-B514-E6E76B151771}"/>
              </a:ext>
            </a:extLst>
          </p:cNvPr>
          <p:cNvSpPr>
            <a:spLocks noGrp="1"/>
          </p:cNvSpPr>
          <p:nvPr>
            <p:ph idx="1"/>
          </p:nvPr>
        </p:nvSpPr>
        <p:spPr>
          <a:xfrm>
            <a:off x="457200" y="2209800"/>
            <a:ext cx="8229600" cy="4389438"/>
          </a:xfrm>
        </p:spPr>
        <p:txBody>
          <a:bodyPr rtlCol="0">
            <a:normAutofit/>
          </a:bodyPr>
          <a:lstStyle/>
          <a:p>
            <a:pPr marL="274320" indent="-274320" eaLnBrk="1" fontAlgn="auto" hangingPunct="1">
              <a:spcAft>
                <a:spcPts val="0"/>
              </a:spcAft>
              <a:buClr>
                <a:schemeClr val="accent3"/>
              </a:buClr>
              <a:buFont typeface="Wingdings 2"/>
              <a:buChar char=""/>
              <a:defRPr/>
            </a:pPr>
            <a:r>
              <a:rPr lang="en-US" sz="3200" dirty="0">
                <a:latin typeface="Times New Roman" pitchFamily="18" charset="0"/>
              </a:rPr>
              <a:t>All food will be free of hazards.</a:t>
            </a:r>
          </a:p>
          <a:p>
            <a:pPr marL="640080" lvl="1" indent="-246888" eaLnBrk="1" fontAlgn="auto" hangingPunct="1">
              <a:spcAft>
                <a:spcPts val="0"/>
              </a:spcAft>
              <a:buFont typeface="Wingdings 2"/>
              <a:buChar char=""/>
              <a:defRPr/>
            </a:pPr>
            <a:r>
              <a:rPr lang="en-US" sz="3200" dirty="0">
                <a:latin typeface="Times New Roman" pitchFamily="18" charset="0"/>
              </a:rPr>
              <a:t>Physical</a:t>
            </a:r>
          </a:p>
          <a:p>
            <a:pPr marL="640080" lvl="1" indent="-246888" eaLnBrk="1" fontAlgn="auto" hangingPunct="1">
              <a:spcAft>
                <a:spcPts val="0"/>
              </a:spcAft>
              <a:buFont typeface="Wingdings 2"/>
              <a:buChar char=""/>
              <a:defRPr/>
            </a:pPr>
            <a:r>
              <a:rPr lang="en-US" sz="3200" dirty="0">
                <a:latin typeface="Times New Roman" pitchFamily="18" charset="0"/>
              </a:rPr>
              <a:t>Biological</a:t>
            </a:r>
          </a:p>
          <a:p>
            <a:pPr marL="640080" lvl="1" indent="-246888" eaLnBrk="1" fontAlgn="auto" hangingPunct="1">
              <a:spcAft>
                <a:spcPts val="0"/>
              </a:spcAft>
              <a:buFont typeface="Wingdings 2"/>
              <a:buChar char=""/>
              <a:defRPr/>
            </a:pPr>
            <a:r>
              <a:rPr lang="en-US" sz="3200" dirty="0">
                <a:latin typeface="Times New Roman" pitchFamily="18" charset="0"/>
              </a:rPr>
              <a:t>Chemical</a:t>
            </a:r>
          </a:p>
          <a:p>
            <a:pPr marL="274320" indent="-274320" eaLnBrk="1" fontAlgn="auto" hangingPunct="1">
              <a:spcAft>
                <a:spcPts val="0"/>
              </a:spcAft>
              <a:buClr>
                <a:schemeClr val="accent3"/>
              </a:buClr>
              <a:buFont typeface="Wingdings 2"/>
              <a:buChar char=""/>
              <a:defRPr/>
            </a:pPr>
            <a:endParaRPr lang="en-US" dirty="0"/>
          </a:p>
        </p:txBody>
      </p:sp>
      <p:pic>
        <p:nvPicPr>
          <p:cNvPr id="4" name="Picture 5" descr="e-coli-small">
            <a:extLst>
              <a:ext uri="{FF2B5EF4-FFF2-40B4-BE49-F238E27FC236}">
                <a16:creationId xmlns:a16="http://schemas.microsoft.com/office/drawing/2014/main" id="{7581C57D-332A-43A1-8EF6-D589744E21FB}"/>
              </a:ext>
            </a:extLst>
          </p:cNvPr>
          <p:cNvPicPr>
            <a:picLocks noChangeAspect="1" noChangeArrowheads="1"/>
          </p:cNvPicPr>
          <p:nvPr/>
        </p:nvPicPr>
        <p:blipFill>
          <a:blip r:embed="rId2" cstate="print"/>
          <a:srcRect/>
          <a:stretch>
            <a:fillRect/>
          </a:stretch>
        </p:blipFill>
        <p:spPr bwMode="auto">
          <a:xfrm>
            <a:off x="990600" y="4800600"/>
            <a:ext cx="1562100" cy="1905000"/>
          </a:xfrm>
          <a:prstGeom prst="rect">
            <a:avLst/>
          </a:prstGeom>
          <a:ln>
            <a:noFill/>
          </a:ln>
          <a:effectLst>
            <a:softEdge rad="112500"/>
          </a:effectLst>
        </p:spPr>
      </p:pic>
      <p:pic>
        <p:nvPicPr>
          <p:cNvPr id="5" name="Picture 4" descr="images.jpg">
            <a:extLst>
              <a:ext uri="{FF2B5EF4-FFF2-40B4-BE49-F238E27FC236}">
                <a16:creationId xmlns:a16="http://schemas.microsoft.com/office/drawing/2014/main" id="{BAD85B0D-3D9A-4BCC-BCBA-CDBDCD7A54E4}"/>
              </a:ext>
            </a:extLst>
          </p:cNvPr>
          <p:cNvPicPr>
            <a:picLocks noChangeAspect="1"/>
          </p:cNvPicPr>
          <p:nvPr/>
        </p:nvPicPr>
        <p:blipFill>
          <a:blip r:embed="rId3" cstate="print">
            <a:lum contrast="30000"/>
          </a:blip>
          <a:stretch>
            <a:fillRect/>
          </a:stretch>
        </p:blipFill>
        <p:spPr>
          <a:xfrm>
            <a:off x="3352800" y="4038600"/>
            <a:ext cx="3048000" cy="2085975"/>
          </a:xfrm>
          <a:prstGeom prst="rect">
            <a:avLst/>
          </a:prstGeom>
          <a:ln>
            <a:noFill/>
          </a:ln>
          <a:effectLst>
            <a:softEdge rad="112500"/>
          </a:effectLst>
        </p:spPr>
      </p:pic>
      <p:pic>
        <p:nvPicPr>
          <p:cNvPr id="6" name="Picture 4" descr="clorox">
            <a:extLst>
              <a:ext uri="{FF2B5EF4-FFF2-40B4-BE49-F238E27FC236}">
                <a16:creationId xmlns:a16="http://schemas.microsoft.com/office/drawing/2014/main" id="{28A0881F-43C4-4667-B5BC-54E3B18B5FE4}"/>
              </a:ext>
            </a:extLst>
          </p:cNvPr>
          <p:cNvPicPr>
            <a:picLocks noChangeAspect="1" noChangeArrowheads="1"/>
          </p:cNvPicPr>
          <p:nvPr/>
        </p:nvPicPr>
        <p:blipFill>
          <a:blip r:embed="rId4" cstate="print"/>
          <a:srcRect/>
          <a:stretch>
            <a:fillRect/>
          </a:stretch>
        </p:blipFill>
        <p:spPr bwMode="auto">
          <a:xfrm>
            <a:off x="6902450" y="2667000"/>
            <a:ext cx="2089150" cy="2438400"/>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FF68B5-2D67-468B-AAC5-B4744D39BEE2}"/>
              </a:ext>
            </a:extLst>
          </p:cNvPr>
          <p:cNvSpPr>
            <a:spLocks noGrp="1"/>
          </p:cNvSpPr>
          <p:nvPr>
            <p:ph type="title"/>
          </p:nvPr>
        </p:nvSpPr>
        <p:spPr>
          <a:ln>
            <a:miter lim="800000"/>
            <a:headEnd/>
            <a:tailEnd/>
          </a:ln>
        </p:spPr>
        <p:txBody>
          <a:bodyPr/>
          <a:lstStyle/>
          <a:p>
            <a:pPr algn="ctr" eaLnBrk="1" fontAlgn="auto" hangingPunct="1">
              <a:spcAft>
                <a:spcPts val="0"/>
              </a:spcAft>
              <a:defRPr/>
            </a:pPr>
            <a:r>
              <a:rPr lang="en-US" dirty="0">
                <a:latin typeface="Times New Roman" pitchFamily="18" charset="0"/>
                <a:cs typeface="Times New Roman" pitchFamily="18" charset="0"/>
              </a:rPr>
              <a:t>Section 3: Thermometers</a:t>
            </a:r>
          </a:p>
        </p:txBody>
      </p:sp>
      <p:pic>
        <p:nvPicPr>
          <p:cNvPr id="59395" name="Picture 3" descr="C:\Documents and Settings\christa.lee.douglas\Local Settings\Temporary Internet Files\Content.IE5\MHXT0WUQ\MC900413624[1].wmf">
            <a:extLst>
              <a:ext uri="{FF2B5EF4-FFF2-40B4-BE49-F238E27FC236}">
                <a16:creationId xmlns:a16="http://schemas.microsoft.com/office/drawing/2014/main" id="{D51C6063-3DC3-4AF5-B3D2-D282B9B30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290">
            <a:off x="3030538" y="2078038"/>
            <a:ext cx="25923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3EBBF4C-31DB-4080-A059-535CCD284A77}"/>
              </a:ext>
            </a:extLst>
          </p:cNvPr>
          <p:cNvSpPr>
            <a:spLocks noGrp="1"/>
          </p:cNvSpPr>
          <p:nvPr>
            <p:ph type="title"/>
          </p:nvPr>
        </p:nvSpPr>
        <p:spPr/>
        <p:txBody>
          <a:bodyPr/>
          <a:lstStyle/>
          <a:p>
            <a:pPr eaLnBrk="1" fontAlgn="auto" hangingPunct="1">
              <a:spcAft>
                <a:spcPts val="0"/>
              </a:spcAft>
              <a:defRPr/>
            </a:pPr>
            <a:r>
              <a:rPr lang="en-US" altLang="en-US"/>
              <a:t>OVERVIEW</a:t>
            </a:r>
          </a:p>
        </p:txBody>
      </p:sp>
      <p:sp>
        <p:nvSpPr>
          <p:cNvPr id="13315" name="Content Placeholder 2">
            <a:extLst>
              <a:ext uri="{FF2B5EF4-FFF2-40B4-BE49-F238E27FC236}">
                <a16:creationId xmlns:a16="http://schemas.microsoft.com/office/drawing/2014/main" id="{FBE42EF5-C3E8-482D-ADF3-0F3BE54831CB}"/>
              </a:ext>
            </a:extLst>
          </p:cNvPr>
          <p:cNvSpPr>
            <a:spLocks noGrp="1"/>
          </p:cNvSpPr>
          <p:nvPr>
            <p:ph idx="1"/>
          </p:nvPr>
        </p:nvSpPr>
        <p:spPr/>
        <p:txBody>
          <a:bodyPr/>
          <a:lstStyle/>
          <a:p>
            <a:pPr eaLnBrk="1" hangingPunct="1"/>
            <a:r>
              <a:rPr lang="en-US" altLang="en-US"/>
              <a:t>Proper Personal Hygiene</a:t>
            </a:r>
          </a:p>
          <a:p>
            <a:pPr eaLnBrk="1" hangingPunct="1"/>
            <a:r>
              <a:rPr lang="en-US" altLang="en-US"/>
              <a:t>Foodborne Illnesses</a:t>
            </a:r>
          </a:p>
          <a:p>
            <a:pPr eaLnBrk="1" hangingPunct="1"/>
            <a:r>
              <a:rPr lang="en-US" altLang="en-US"/>
              <a:t>Thermometers</a:t>
            </a:r>
          </a:p>
          <a:p>
            <a:pPr eaLnBrk="1" hangingPunct="1"/>
            <a:r>
              <a:rPr lang="en-US" altLang="en-US"/>
              <a:t>Storage</a:t>
            </a:r>
          </a:p>
          <a:p>
            <a:pPr eaLnBrk="1" hangingPunct="1"/>
            <a:r>
              <a:rPr lang="en-US" altLang="en-US"/>
              <a:t>Food Service</a:t>
            </a:r>
          </a:p>
          <a:p>
            <a:pPr eaLnBrk="1" hangingPunct="1"/>
            <a:r>
              <a:rPr lang="en-US" altLang="en-US"/>
              <a:t>Cleaning it up</a:t>
            </a:r>
          </a:p>
          <a:p>
            <a:pPr eaLnBrk="1" hangingPunct="1"/>
            <a:endParaRPr lang="en-US" altLang="en-US"/>
          </a:p>
          <a:p>
            <a:pP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B0B985B-4BF4-4A09-A635-7C39E7232DB8}"/>
              </a:ext>
            </a:extLst>
          </p:cNvPr>
          <p:cNvSpPr>
            <a:spLocks noGrp="1" noChangeArrowheads="1"/>
          </p:cNvSpPr>
          <p:nvPr>
            <p:ph type="title"/>
          </p:nvPr>
        </p:nvSpPr>
        <p:spPr>
          <a:xfrm>
            <a:off x="914400" y="457200"/>
            <a:ext cx="8229600" cy="1143000"/>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Calibrating Thermometers</a:t>
            </a:r>
          </a:p>
        </p:txBody>
      </p:sp>
      <p:sp>
        <p:nvSpPr>
          <p:cNvPr id="79875" name="Rectangle 3">
            <a:extLst>
              <a:ext uri="{FF2B5EF4-FFF2-40B4-BE49-F238E27FC236}">
                <a16:creationId xmlns:a16="http://schemas.microsoft.com/office/drawing/2014/main" id="{7E158B7C-1BC0-4F1C-A5F3-926CE9F59D69}"/>
              </a:ext>
            </a:extLst>
          </p:cNvPr>
          <p:cNvSpPr>
            <a:spLocks noGrp="1" noChangeArrowheads="1"/>
          </p:cNvSpPr>
          <p:nvPr>
            <p:ph idx="1"/>
          </p:nvPr>
        </p:nvSpPr>
        <p:spPr>
          <a:xfrm>
            <a:off x="228600" y="1828800"/>
            <a:ext cx="8026400" cy="5029200"/>
          </a:xfrm>
        </p:spPr>
        <p:txBody>
          <a:bodyPr rtlCol="0">
            <a:normAutofit/>
          </a:bodyPr>
          <a:lstStyle/>
          <a:p>
            <a:pPr marL="0" indent="0" eaLnBrk="1" fontAlgn="auto" hangingPunct="1">
              <a:spcAft>
                <a:spcPts val="0"/>
              </a:spcAft>
              <a:buClr>
                <a:schemeClr val="accent3"/>
              </a:buClr>
              <a:buFont typeface="Wingdings 2"/>
              <a:buNone/>
              <a:defRPr/>
            </a:pPr>
            <a:r>
              <a:rPr lang="en-US" sz="3200" dirty="0">
                <a:solidFill>
                  <a:srgbClr val="C00000"/>
                </a:solidFill>
                <a:latin typeface="Times New Roman" pitchFamily="18" charset="0"/>
                <a:cs typeface="Times New Roman" pitchFamily="18" charset="0"/>
              </a:rPr>
              <a:t>Boiling-Point Method</a:t>
            </a:r>
          </a:p>
          <a:p>
            <a:pPr marL="457200" lvl="1" indent="-342900" eaLnBrk="1" fontAlgn="auto" hangingPunct="1">
              <a:spcAft>
                <a:spcPts val="0"/>
              </a:spcAft>
              <a:buFont typeface="Wingdings 2" panose="05020102010507070707" pitchFamily="18" charset="2"/>
              <a:buNone/>
              <a:defRPr/>
            </a:pPr>
            <a:endParaRPr lang="en-US" dirty="0">
              <a:latin typeface="Times New Roman" pitchFamily="18" charset="0"/>
              <a:cs typeface="Times New Roman" pitchFamily="18" charset="0"/>
            </a:endParaRPr>
          </a:p>
          <a:p>
            <a:pPr marL="457200" lvl="1" indent="-342900" eaLnBrk="1" fontAlgn="auto" hangingPunct="1">
              <a:spcAft>
                <a:spcPts val="0"/>
              </a:spcAft>
              <a:buFont typeface="Wingdings" pitchFamily="2" charset="2"/>
              <a:buAutoNum type="arabicPeriod"/>
              <a:defRPr/>
            </a:pPr>
            <a:r>
              <a:rPr lang="en-US" sz="2800" dirty="0">
                <a:latin typeface="Times New Roman" pitchFamily="18" charset="0"/>
                <a:cs typeface="Times New Roman" pitchFamily="18" charset="0"/>
              </a:rPr>
              <a:t>Bring clean tap water to a boil</a:t>
            </a:r>
          </a:p>
          <a:p>
            <a:pPr marL="457200" lvl="1" indent="-342900" eaLnBrk="1" fontAlgn="auto" hangingPunct="1">
              <a:spcAft>
                <a:spcPts val="0"/>
              </a:spcAft>
              <a:buFont typeface="Wingdings" pitchFamily="2" charset="2"/>
              <a:buAutoNum type="arabicPeriod"/>
              <a:defRPr/>
            </a:pPr>
            <a:r>
              <a:rPr lang="en-US" sz="2800" dirty="0">
                <a:latin typeface="Times New Roman" pitchFamily="18" charset="0"/>
                <a:cs typeface="Times New Roman" pitchFamily="18" charset="0"/>
              </a:rPr>
              <a:t>Submerge the sensing area of the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thermometer stem or probe in the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water for thirty seconds </a:t>
            </a:r>
          </a:p>
          <a:p>
            <a:pPr marL="457200" lvl="1" indent="-342900" eaLnBrk="1" fontAlgn="auto" hangingPunct="1">
              <a:spcAft>
                <a:spcPts val="0"/>
              </a:spcAft>
              <a:buFont typeface="Wingdings" pitchFamily="2" charset="2"/>
              <a:buAutoNum type="arabicPeriod"/>
              <a:defRPr/>
            </a:pPr>
            <a:r>
              <a:rPr lang="en-US" sz="2800" dirty="0">
                <a:latin typeface="Times New Roman" pitchFamily="18" charset="0"/>
                <a:cs typeface="Times New Roman" pitchFamily="18" charset="0"/>
              </a:rPr>
              <a:t>Hold the calibration nut and rotate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 thermometer head until it reads 212°</a:t>
            </a:r>
            <a:r>
              <a:rPr lang="en-US" sz="2800" dirty="0">
                <a:latin typeface="Times New Roman" pitchFamily="18" charset="0"/>
                <a:cs typeface="Times New Roman" pitchFamily="18" charset="0"/>
                <a:sym typeface="Symbol" pitchFamily="18" charset="2"/>
              </a:rPr>
              <a:t>F (100°C)</a:t>
            </a:r>
            <a:endParaRPr lang="en-US" sz="2800" dirty="0">
              <a:latin typeface="Times New Roman" pitchFamily="18" charset="0"/>
              <a:cs typeface="Times New Roman" pitchFamily="18" charset="0"/>
            </a:endParaRPr>
          </a:p>
          <a:p>
            <a:pPr marL="457200" lvl="1" indent="-342900" eaLnBrk="1" fontAlgn="auto" hangingPunct="1">
              <a:spcAft>
                <a:spcPts val="0"/>
              </a:spcAft>
              <a:buFont typeface="Wingdings" pitchFamily="2" charset="2"/>
              <a:buNone/>
              <a:defRPr/>
            </a:pPr>
            <a:r>
              <a:rPr lang="en-US" dirty="0"/>
              <a:t>	</a:t>
            </a:r>
            <a:endParaRPr lang="en-US" i="1" dirty="0"/>
          </a:p>
        </p:txBody>
      </p:sp>
      <p:pic>
        <p:nvPicPr>
          <p:cNvPr id="60420" name="Picture 4" descr="boiling point">
            <a:extLst>
              <a:ext uri="{FF2B5EF4-FFF2-40B4-BE49-F238E27FC236}">
                <a16:creationId xmlns:a16="http://schemas.microsoft.com/office/drawing/2014/main" id="{7CDED0D7-5DC1-4825-B837-1B8B21676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57" r="13187"/>
          <a:stretch>
            <a:fillRect/>
          </a:stretch>
        </p:blipFill>
        <p:spPr bwMode="auto">
          <a:xfrm>
            <a:off x="6781800" y="1828800"/>
            <a:ext cx="1749425" cy="3048000"/>
          </a:xfrm>
          <a:prstGeom prst="rect">
            <a:avLst/>
          </a:prstGeom>
          <a:noFill/>
          <a:ln w="12700">
            <a:solidFill>
              <a:srgbClr val="1E52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7E4607C-E973-47BA-B3BB-4996B095AE88}"/>
              </a:ext>
            </a:extLst>
          </p:cNvPr>
          <p:cNvSpPr>
            <a:spLocks noGrp="1" noChangeArrowheads="1"/>
          </p:cNvSpPr>
          <p:nvPr>
            <p:ph type="title"/>
          </p:nvPr>
        </p:nvSpPr>
        <p:spPr>
          <a:xfrm>
            <a:off x="914400" y="457200"/>
            <a:ext cx="8229600" cy="1143000"/>
          </a:xfrm>
        </p:spPr>
        <p:txBody>
          <a:bodyPr/>
          <a:lstStyle/>
          <a:p>
            <a:pPr eaLnBrk="1" fontAlgn="auto" hangingPunct="1">
              <a:spcAft>
                <a:spcPts val="0"/>
              </a:spcAft>
              <a:defRPr/>
            </a:pPr>
            <a:r>
              <a:rPr lang="en-US" altLang="en-US" dirty="0">
                <a:latin typeface="Times New Roman" panose="02020603050405020304" pitchFamily="18" charset="0"/>
                <a:cs typeface="Times New Roman" panose="02020603050405020304" pitchFamily="18" charset="0"/>
              </a:rPr>
              <a:t>Calibrating Thermometers</a:t>
            </a:r>
          </a:p>
        </p:txBody>
      </p:sp>
      <p:sp>
        <p:nvSpPr>
          <p:cNvPr id="62467" name="Text Box 3">
            <a:extLst>
              <a:ext uri="{FF2B5EF4-FFF2-40B4-BE49-F238E27FC236}">
                <a16:creationId xmlns:a16="http://schemas.microsoft.com/office/drawing/2014/main" id="{F3B7922C-078E-4BF6-B319-B7F0682B4400}"/>
              </a:ext>
            </a:extLst>
          </p:cNvPr>
          <p:cNvSpPr txBox="1">
            <a:spLocks noChangeArrowheads="1"/>
          </p:cNvSpPr>
          <p:nvPr/>
        </p:nvSpPr>
        <p:spPr bwMode="auto">
          <a:xfrm>
            <a:off x="304800" y="1676400"/>
            <a:ext cx="301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2400">
                <a:latin typeface="Arial Black" panose="020B0A04020102020204" pitchFamily="34" charset="0"/>
              </a:rPr>
              <a:t>Ice-Point Method</a:t>
            </a:r>
          </a:p>
        </p:txBody>
      </p:sp>
      <p:sp>
        <p:nvSpPr>
          <p:cNvPr id="62468" name="Text Box 4">
            <a:extLst>
              <a:ext uri="{FF2B5EF4-FFF2-40B4-BE49-F238E27FC236}">
                <a16:creationId xmlns:a16="http://schemas.microsoft.com/office/drawing/2014/main" id="{9587D7B1-FAAE-426B-8B48-C65C7830F750}"/>
              </a:ext>
            </a:extLst>
          </p:cNvPr>
          <p:cNvSpPr txBox="1">
            <a:spLocks noChangeArrowheads="1"/>
          </p:cNvSpPr>
          <p:nvPr/>
        </p:nvSpPr>
        <p:spPr bwMode="auto">
          <a:xfrm>
            <a:off x="381000" y="5334000"/>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spcBef>
                <a:spcPct val="50000"/>
              </a:spcBef>
              <a:buFontTx/>
              <a:buNone/>
            </a:pPr>
            <a:r>
              <a:rPr lang="en-US" altLang="en-US" sz="2000" b="1">
                <a:latin typeface="Arial" panose="020B0604020202020204" pitchFamily="34" charset="0"/>
              </a:rPr>
              <a:t>1. 	</a:t>
            </a:r>
            <a:r>
              <a:rPr lang="en-US" altLang="en-US" sz="2000">
                <a:latin typeface="Arial" panose="020B0604020202020204" pitchFamily="34" charset="0"/>
              </a:rPr>
              <a:t>Fill a large container                     with crushed ice and water</a:t>
            </a:r>
          </a:p>
        </p:txBody>
      </p:sp>
      <p:sp>
        <p:nvSpPr>
          <p:cNvPr id="62469" name="Text Box 5">
            <a:extLst>
              <a:ext uri="{FF2B5EF4-FFF2-40B4-BE49-F238E27FC236}">
                <a16:creationId xmlns:a16="http://schemas.microsoft.com/office/drawing/2014/main" id="{217CCEC5-959D-4BEC-B7C6-BE45EA6AC1FE}"/>
              </a:ext>
            </a:extLst>
          </p:cNvPr>
          <p:cNvSpPr txBox="1">
            <a:spLocks noChangeArrowheads="1"/>
          </p:cNvSpPr>
          <p:nvPr/>
        </p:nvSpPr>
        <p:spPr bwMode="auto">
          <a:xfrm>
            <a:off x="3429000" y="5392738"/>
            <a:ext cx="2514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spcBef>
                <a:spcPct val="50000"/>
              </a:spcBef>
              <a:buFontTx/>
              <a:buNone/>
            </a:pPr>
            <a:r>
              <a:rPr lang="en-US" altLang="en-US" sz="2000" b="1">
                <a:latin typeface="Arial" panose="020B0604020202020204" pitchFamily="34" charset="0"/>
              </a:rPr>
              <a:t>2.	</a:t>
            </a:r>
            <a:r>
              <a:rPr lang="en-US" altLang="en-US" sz="2000">
                <a:latin typeface="Arial" panose="020B0604020202020204" pitchFamily="34" charset="0"/>
              </a:rPr>
              <a:t>Submerge the thermometer stem or probe in the water for thirty seconds</a:t>
            </a:r>
            <a:endParaRPr lang="en-US" altLang="en-US" sz="2400">
              <a:latin typeface="Arial" panose="020B0604020202020204" pitchFamily="34" charset="0"/>
            </a:endParaRPr>
          </a:p>
        </p:txBody>
      </p:sp>
      <p:sp>
        <p:nvSpPr>
          <p:cNvPr id="62470" name="Text Box 6">
            <a:extLst>
              <a:ext uri="{FF2B5EF4-FFF2-40B4-BE49-F238E27FC236}">
                <a16:creationId xmlns:a16="http://schemas.microsoft.com/office/drawing/2014/main" id="{279D38A1-9CE1-4917-A039-1C60994B977A}"/>
              </a:ext>
            </a:extLst>
          </p:cNvPr>
          <p:cNvSpPr txBox="1">
            <a:spLocks noChangeArrowheads="1"/>
          </p:cNvSpPr>
          <p:nvPr/>
        </p:nvSpPr>
        <p:spPr bwMode="auto">
          <a:xfrm>
            <a:off x="6477000" y="5164138"/>
            <a:ext cx="2667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spcBef>
                <a:spcPct val="50000"/>
              </a:spcBef>
              <a:buSzPct val="75000"/>
              <a:buFont typeface="Wingdings" panose="05000000000000000000" pitchFamily="2" charset="2"/>
              <a:buNone/>
            </a:pPr>
            <a:r>
              <a:rPr lang="en-US" altLang="en-US" sz="2000" b="1">
                <a:latin typeface="Arial" panose="020B0604020202020204" pitchFamily="34" charset="0"/>
              </a:rPr>
              <a:t>3.	</a:t>
            </a:r>
            <a:r>
              <a:rPr lang="en-US" altLang="en-US" sz="2000">
                <a:latin typeface="Arial" panose="020B0604020202020204" pitchFamily="34" charset="0"/>
              </a:rPr>
              <a:t>Hold the calibration </a:t>
            </a:r>
            <a:br>
              <a:rPr lang="en-US" altLang="en-US" sz="2000">
                <a:latin typeface="Arial" panose="020B0604020202020204" pitchFamily="34" charset="0"/>
              </a:rPr>
            </a:br>
            <a:r>
              <a:rPr lang="en-US" altLang="en-US" sz="2000">
                <a:latin typeface="Arial" panose="020B0604020202020204" pitchFamily="34" charset="0"/>
              </a:rPr>
              <a:t>nut and rotate the thermometer head </a:t>
            </a:r>
            <a:br>
              <a:rPr lang="en-US" altLang="en-US" sz="2000">
                <a:latin typeface="Arial" panose="020B0604020202020204" pitchFamily="34" charset="0"/>
              </a:rPr>
            </a:br>
            <a:r>
              <a:rPr lang="en-US" altLang="en-US" sz="2000">
                <a:latin typeface="Arial" panose="020B0604020202020204" pitchFamily="34" charset="0"/>
              </a:rPr>
              <a:t>until it reads 32</a:t>
            </a:r>
            <a:r>
              <a:rPr lang="en-US" altLang="en-US" sz="2000">
                <a:latin typeface="Arial" panose="020B0604020202020204" pitchFamily="34" charset="0"/>
                <a:sym typeface="Symbol" panose="05050102010706020507" pitchFamily="18" charset="2"/>
              </a:rPr>
              <a:t>˚</a:t>
            </a:r>
            <a:r>
              <a:rPr lang="en-US" altLang="en-US" sz="2000">
                <a:latin typeface="Arial" panose="020B0604020202020204" pitchFamily="34" charset="0"/>
              </a:rPr>
              <a:t>F (0</a:t>
            </a:r>
            <a:r>
              <a:rPr lang="en-US" altLang="en-US" sz="2000">
                <a:latin typeface="Arial" panose="020B0604020202020204" pitchFamily="34" charset="0"/>
                <a:sym typeface="Symbol" panose="05050102010706020507" pitchFamily="18" charset="2"/>
              </a:rPr>
              <a:t>˚</a:t>
            </a:r>
            <a:r>
              <a:rPr lang="en-US" altLang="en-US" sz="2000">
                <a:latin typeface="Arial" panose="020B0604020202020204" pitchFamily="34" charset="0"/>
              </a:rPr>
              <a:t>C)</a:t>
            </a:r>
          </a:p>
        </p:txBody>
      </p:sp>
      <p:pic>
        <p:nvPicPr>
          <p:cNvPr id="62471" name="Picture 7" descr="5-11">
            <a:extLst>
              <a:ext uri="{FF2B5EF4-FFF2-40B4-BE49-F238E27FC236}">
                <a16:creationId xmlns:a16="http://schemas.microsoft.com/office/drawing/2014/main" id="{25D61123-B024-4643-BFFB-5C6326345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1749425" cy="2424113"/>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62472" name="Picture 8" descr="5-11">
            <a:extLst>
              <a:ext uri="{FF2B5EF4-FFF2-40B4-BE49-F238E27FC236}">
                <a16:creationId xmlns:a16="http://schemas.microsoft.com/office/drawing/2014/main" id="{974D89EC-D85C-4357-B087-19267B86D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14600"/>
            <a:ext cx="1749425" cy="2424113"/>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9" descr="5-11">
            <a:extLst>
              <a:ext uri="{FF2B5EF4-FFF2-40B4-BE49-F238E27FC236}">
                <a16:creationId xmlns:a16="http://schemas.microsoft.com/office/drawing/2014/main" id="{715AA24D-1E50-4B88-A2FF-AE1CFD27F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514600"/>
            <a:ext cx="1749425" cy="2424113"/>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31B0439-FAAB-4E08-BF86-E2CDAFE7D96F}"/>
              </a:ext>
            </a:extLst>
          </p:cNvPr>
          <p:cNvSpPr>
            <a:spLocks noGrp="1" noChangeArrowheads="1"/>
          </p:cNvSpPr>
          <p:nvPr>
            <p:ph type="title"/>
          </p:nvPr>
        </p:nvSpPr>
        <p:spPr>
          <a:xfrm>
            <a:off x="228600" y="228600"/>
            <a:ext cx="8686800" cy="1143000"/>
          </a:xfrm>
        </p:spPr>
        <p:txBody>
          <a:bodyPr>
            <a:normAutofit fontScale="90000"/>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General Thermometer Guidelines</a:t>
            </a:r>
          </a:p>
        </p:txBody>
      </p:sp>
      <p:sp>
        <p:nvSpPr>
          <p:cNvPr id="64515" name="Rectangle 3">
            <a:extLst>
              <a:ext uri="{FF2B5EF4-FFF2-40B4-BE49-F238E27FC236}">
                <a16:creationId xmlns:a16="http://schemas.microsoft.com/office/drawing/2014/main" id="{1353A942-FFC3-4F35-B03C-6C29D6A28915}"/>
              </a:ext>
            </a:extLst>
          </p:cNvPr>
          <p:cNvSpPr>
            <a:spLocks noGrp="1" noChangeArrowheads="1"/>
          </p:cNvSpPr>
          <p:nvPr>
            <p:ph idx="1"/>
          </p:nvPr>
        </p:nvSpPr>
        <p:spPr>
          <a:xfrm>
            <a:off x="381000" y="1554163"/>
            <a:ext cx="6172200" cy="5303837"/>
          </a:xfrm>
        </p:spPr>
        <p:txBody>
          <a:bodyPr/>
          <a:lstStyle/>
          <a:p>
            <a:pPr eaLnBrk="1" hangingPunct="1"/>
            <a:r>
              <a:rPr lang="en-US" altLang="en-US" sz="2400"/>
              <a:t>When using thermometers:</a:t>
            </a:r>
          </a:p>
          <a:p>
            <a:pPr lvl="1" eaLnBrk="1" hangingPunct="1"/>
            <a:r>
              <a:rPr lang="en-US" altLang="en-US"/>
              <a:t>Keep thermometers and their </a:t>
            </a:r>
            <a:br>
              <a:rPr lang="en-US" altLang="en-US"/>
            </a:br>
            <a:r>
              <a:rPr lang="en-US" altLang="en-US"/>
              <a:t>storage cases clean</a:t>
            </a:r>
          </a:p>
          <a:p>
            <a:pPr lvl="1" eaLnBrk="1" hangingPunct="1"/>
            <a:r>
              <a:rPr lang="en-US" altLang="en-US"/>
              <a:t>Calibrate them regularly to </a:t>
            </a:r>
            <a:br>
              <a:rPr lang="en-US" altLang="en-US"/>
            </a:br>
            <a:r>
              <a:rPr lang="en-US" altLang="en-US"/>
              <a:t>ensure accuracy</a:t>
            </a:r>
          </a:p>
          <a:p>
            <a:pPr lvl="1" eaLnBrk="1" hangingPunct="1"/>
            <a:r>
              <a:rPr lang="en-US" altLang="en-US"/>
              <a:t>Never use glass thermometers </a:t>
            </a:r>
            <a:br>
              <a:rPr lang="en-US" altLang="en-US"/>
            </a:br>
            <a:r>
              <a:rPr lang="en-US" altLang="en-US"/>
              <a:t>to monitor food temperature</a:t>
            </a:r>
          </a:p>
          <a:p>
            <a:pPr lvl="1" eaLnBrk="1" hangingPunct="1"/>
            <a:r>
              <a:rPr lang="en-US" altLang="en-US"/>
              <a:t>Insert the thermometer stem or </a:t>
            </a:r>
            <a:br>
              <a:rPr lang="en-US" altLang="en-US"/>
            </a:br>
            <a:r>
              <a:rPr lang="en-US" altLang="en-US"/>
              <a:t>probe into thickest part of product (usually the center)</a:t>
            </a:r>
          </a:p>
          <a:p>
            <a:pPr lvl="1" eaLnBrk="1" hangingPunct="1"/>
            <a:r>
              <a:rPr lang="en-US" altLang="en-US"/>
              <a:t>Wait for the thermometer reading to steady before recording the temperature of a food item</a:t>
            </a:r>
          </a:p>
          <a:p>
            <a:pPr lvl="1" eaLnBrk="1" hangingPunct="1"/>
            <a:endParaRPr lang="en-US" altLang="en-US"/>
          </a:p>
          <a:p>
            <a:pPr lvl="1" eaLnBrk="1" hangingPunct="1"/>
            <a:endParaRPr lang="en-US" altLang="en-US"/>
          </a:p>
        </p:txBody>
      </p:sp>
      <p:pic>
        <p:nvPicPr>
          <p:cNvPr id="64516" name="Picture 4" descr="8f">
            <a:extLst>
              <a:ext uri="{FF2B5EF4-FFF2-40B4-BE49-F238E27FC236}">
                <a16:creationId xmlns:a16="http://schemas.microsoft.com/office/drawing/2014/main" id="{EBBB2EEB-4329-4D3C-8C56-843E3CE08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49425"/>
            <a:ext cx="2967038" cy="2486025"/>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a:extLst>
              <a:ext uri="{FF2B5EF4-FFF2-40B4-BE49-F238E27FC236}">
                <a16:creationId xmlns:a16="http://schemas.microsoft.com/office/drawing/2014/main" id="{C319CDF6-BF76-402F-8817-A4DCF3922282}"/>
              </a:ext>
            </a:extLst>
          </p:cNvPr>
          <p:cNvSpPr>
            <a:spLocks noGrp="1"/>
          </p:cNvSpPr>
          <p:nvPr>
            <p:ph type="title"/>
          </p:nvPr>
        </p:nvSpPr>
        <p:spPr>
          <a:xfrm>
            <a:off x="0" y="0"/>
            <a:ext cx="7315200" cy="914400"/>
          </a:xfrm>
        </p:spPr>
        <p:txBody>
          <a:bodyPr>
            <a:normAutofit fontScale="90000"/>
          </a:bodyPr>
          <a:lstStyle/>
          <a:p>
            <a:pPr algn="ctr" eaLnBrk="1" fontAlgn="auto" hangingPunct="1">
              <a:spcAft>
                <a:spcPts val="0"/>
              </a:spcAft>
              <a:defRPr/>
            </a:pPr>
            <a:r>
              <a:rPr lang="en-US" altLang="en-US" sz="5000">
                <a:latin typeface="Times New Roman" panose="02020603050405020304" pitchFamily="18" charset="0"/>
                <a:cs typeface="Times New Roman" panose="02020603050405020304" pitchFamily="18" charset="0"/>
              </a:rPr>
              <a:t>Internal Thermometers</a:t>
            </a:r>
          </a:p>
        </p:txBody>
      </p:sp>
      <p:sp>
        <p:nvSpPr>
          <p:cNvPr id="69635" name="Text Placeholder 5">
            <a:extLst>
              <a:ext uri="{FF2B5EF4-FFF2-40B4-BE49-F238E27FC236}">
                <a16:creationId xmlns:a16="http://schemas.microsoft.com/office/drawing/2014/main" id="{3FC158D9-B935-4771-A449-6BBB9748F4F9}"/>
              </a:ext>
            </a:extLst>
          </p:cNvPr>
          <p:cNvSpPr>
            <a:spLocks noGrp="1"/>
          </p:cNvSpPr>
          <p:nvPr>
            <p:ph type="body" sz="half" idx="2"/>
          </p:nvPr>
        </p:nvSpPr>
        <p:spPr>
          <a:xfrm>
            <a:off x="152400" y="1295400"/>
            <a:ext cx="2895600" cy="4495800"/>
          </a:xfrm>
        </p:spPr>
        <p:txBody>
          <a:bodyPr rtlCol="0">
            <a:normAutofit lnSpcReduction="10000"/>
          </a:bodyPr>
          <a:lstStyle/>
          <a:p>
            <a:pPr eaLnBrk="1" fontAlgn="auto" hangingPunct="1">
              <a:spcAft>
                <a:spcPts val="0"/>
              </a:spcAft>
              <a:buFont typeface="Wingdings" panose="05000000000000000000" pitchFamily="2" charset="2"/>
              <a:buChar char="Ø"/>
              <a:defRPr/>
            </a:pPr>
            <a:r>
              <a:rPr lang="en-US" altLang="en-US" sz="2200"/>
              <a:t>If utilized, there should be an INTERNAL thermometer in ALL refrigeration, freezer, and hot holding units. </a:t>
            </a:r>
          </a:p>
          <a:p>
            <a:pPr eaLnBrk="1" fontAlgn="auto" hangingPunct="1">
              <a:spcAft>
                <a:spcPts val="0"/>
              </a:spcAft>
              <a:buFont typeface="Wingdings" panose="05000000000000000000" pitchFamily="2" charset="2"/>
              <a:buChar char="Ø"/>
              <a:defRPr/>
            </a:pPr>
            <a:r>
              <a:rPr lang="en-US" altLang="en-US" sz="2200"/>
              <a:t>If utilizing a cooler with ice, having an internal thermometer will help to monitor temperatures and keep cold foods out of TDZ</a:t>
            </a:r>
            <a:r>
              <a:rPr lang="en-US" altLang="en-US" sz="2000"/>
              <a:t>.</a:t>
            </a:r>
          </a:p>
        </p:txBody>
      </p:sp>
      <p:pic>
        <p:nvPicPr>
          <p:cNvPr id="66564" name="Picture 8" descr="http://ecx.images-amazon.com/images/I/71P--rI2%2BWL._SL1000_.jpg">
            <a:extLst>
              <a:ext uri="{FF2B5EF4-FFF2-40B4-BE49-F238E27FC236}">
                <a16:creationId xmlns:a16="http://schemas.microsoft.com/office/drawing/2014/main" id="{B958D161-EA86-4FC8-A8B7-CED44E40C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0" descr="http://foodsafety.ecolab.com/wcsstore/productimages/large/40203-01-11.jpg">
            <a:extLst>
              <a:ext uri="{FF2B5EF4-FFF2-40B4-BE49-F238E27FC236}">
                <a16:creationId xmlns:a16="http://schemas.microsoft.com/office/drawing/2014/main" id="{4067DD3C-4624-4677-943E-4B9E9A7CF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9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95D605-2E81-48F9-970B-9C572FA4CF57}"/>
              </a:ext>
            </a:extLst>
          </p:cNvPr>
          <p:cNvSpPr>
            <a:spLocks noGrp="1"/>
          </p:cNvSpPr>
          <p:nvPr>
            <p:ph type="title"/>
          </p:nvPr>
        </p:nvSpPr>
        <p:spPr>
          <a:xfrm>
            <a:off x="457200" y="609600"/>
            <a:ext cx="8229600" cy="1143000"/>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Food Temperatures</a:t>
            </a:r>
          </a:p>
        </p:txBody>
      </p:sp>
      <p:sp>
        <p:nvSpPr>
          <p:cNvPr id="67587" name="Content Placeholder 2">
            <a:extLst>
              <a:ext uri="{FF2B5EF4-FFF2-40B4-BE49-F238E27FC236}">
                <a16:creationId xmlns:a16="http://schemas.microsoft.com/office/drawing/2014/main" id="{1AA9BD98-5DC8-4BD2-A760-B26378385662}"/>
              </a:ext>
            </a:extLst>
          </p:cNvPr>
          <p:cNvSpPr>
            <a:spLocks noGrp="1"/>
          </p:cNvSpPr>
          <p:nvPr>
            <p:ph idx="1"/>
          </p:nvPr>
        </p:nvSpPr>
        <p:spPr>
          <a:xfrm>
            <a:off x="457200" y="1935163"/>
            <a:ext cx="4419600" cy="3703637"/>
          </a:xfrm>
        </p:spPr>
        <p:txBody>
          <a:bodyPr/>
          <a:lstStyle/>
          <a:p>
            <a:pPr eaLnBrk="1" hangingPunct="1"/>
            <a:r>
              <a:rPr lang="en-US" altLang="en-US">
                <a:latin typeface="Times New Roman" panose="02020603050405020304" pitchFamily="18" charset="0"/>
                <a:cs typeface="Times New Roman" panose="02020603050405020304" pitchFamily="18" charset="0"/>
              </a:rPr>
              <a:t>Refrigerated/Cold PHFs will be maintained at </a:t>
            </a:r>
            <a:r>
              <a:rPr lang="en-US" altLang="en-US" b="1">
                <a:solidFill>
                  <a:srgbClr val="FF0000"/>
                </a:solidFill>
                <a:latin typeface="Times New Roman" panose="02020603050405020304" pitchFamily="18" charset="0"/>
                <a:cs typeface="Times New Roman" panose="02020603050405020304" pitchFamily="18" charset="0"/>
              </a:rPr>
              <a:t>41 degrees Fahrenheit and below.</a:t>
            </a:r>
          </a:p>
          <a:p>
            <a:pPr eaLnBrk="1" hangingPunct="1"/>
            <a:r>
              <a:rPr lang="en-US" altLang="en-US">
                <a:latin typeface="Times New Roman" panose="02020603050405020304" pitchFamily="18" charset="0"/>
                <a:cs typeface="Times New Roman" panose="02020603050405020304" pitchFamily="18" charset="0"/>
              </a:rPr>
              <a:t>Hot PHFs will be maintained at </a:t>
            </a:r>
            <a:r>
              <a:rPr lang="en-US" altLang="en-US" b="1">
                <a:solidFill>
                  <a:srgbClr val="FF0000"/>
                </a:solidFill>
                <a:latin typeface="Times New Roman" panose="02020603050405020304" pitchFamily="18" charset="0"/>
                <a:cs typeface="Times New Roman" panose="02020603050405020304" pitchFamily="18" charset="0"/>
              </a:rPr>
              <a:t>135 degrees Fahrenheit and above</a:t>
            </a:r>
            <a:r>
              <a:rPr lang="en-US" altLang="en-US" b="1">
                <a:solidFill>
                  <a:srgbClr val="FF0000"/>
                </a:solidFill>
              </a:rPr>
              <a:t>.</a:t>
            </a:r>
          </a:p>
        </p:txBody>
      </p:sp>
      <p:pic>
        <p:nvPicPr>
          <p:cNvPr id="67588" name="Picture 1">
            <a:extLst>
              <a:ext uri="{FF2B5EF4-FFF2-40B4-BE49-F238E27FC236}">
                <a16:creationId xmlns:a16="http://schemas.microsoft.com/office/drawing/2014/main" id="{2473FAC3-32F7-4EFD-9646-8D02F8C554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33600"/>
            <a:ext cx="3279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4F346-9AC3-4DD1-98DA-ADB11476A271}"/>
              </a:ext>
            </a:extLst>
          </p:cNvPr>
          <p:cNvSpPr>
            <a:spLocks noGrp="1"/>
          </p:cNvSpPr>
          <p:nvPr>
            <p:ph type="title"/>
          </p:nvPr>
        </p:nvSpPr>
        <p:spPr>
          <a:xfrm>
            <a:off x="304800" y="2590800"/>
            <a:ext cx="8305800" cy="1143000"/>
          </a:xfrm>
          <a:ln>
            <a:miter lim="800000"/>
            <a:headEnd/>
            <a:tailEnd/>
          </a:ln>
        </p:spPr>
        <p:txBody>
          <a:bodyPr>
            <a:noAutofit/>
          </a:bodyPr>
          <a:lstStyle/>
          <a:p>
            <a:pPr algn="ctr" eaLnBrk="1" fontAlgn="auto" hangingPunct="1">
              <a:spcAft>
                <a:spcPts val="0"/>
              </a:spcAft>
              <a:defRPr/>
            </a:pPr>
            <a:r>
              <a:rPr lang="en-US" sz="7200" dirty="0">
                <a:latin typeface="Times New Roman" pitchFamily="18" charset="0"/>
                <a:cs typeface="Times New Roman" pitchFamily="18" charset="0"/>
              </a:rPr>
              <a:t>Section 4: Storage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49663EA-5CE6-471E-9A14-88DF9DC1A61D}"/>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General Storage Guidelines</a:t>
            </a:r>
          </a:p>
        </p:txBody>
      </p:sp>
      <p:sp>
        <p:nvSpPr>
          <p:cNvPr id="98307" name="Rectangle 3">
            <a:extLst>
              <a:ext uri="{FF2B5EF4-FFF2-40B4-BE49-F238E27FC236}">
                <a16:creationId xmlns:a16="http://schemas.microsoft.com/office/drawing/2014/main" id="{72B2023E-6326-41D8-A08B-74E61D6174C1}"/>
              </a:ext>
            </a:extLst>
          </p:cNvPr>
          <p:cNvSpPr>
            <a:spLocks noGrp="1" noChangeArrowheads="1"/>
          </p:cNvSpPr>
          <p:nvPr>
            <p:ph idx="1"/>
          </p:nvPr>
        </p:nvSpPr>
        <p:spPr>
          <a:xfrm>
            <a:off x="457200" y="2286000"/>
            <a:ext cx="8229600" cy="4389438"/>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t>If there is prepared potentially hazardous, ready-to-eat food that’s not sold or consumed by the end of the predetermined fundraiser time:</a:t>
            </a:r>
          </a:p>
          <a:p>
            <a:pPr marL="640080" lvl="1" indent="-246888" eaLnBrk="1" fontAlgn="auto" hangingPunct="1">
              <a:spcAft>
                <a:spcPts val="0"/>
              </a:spcAft>
              <a:buFont typeface="Wingdings 2"/>
              <a:buChar char=""/>
              <a:defRPr/>
            </a:pPr>
            <a:r>
              <a:rPr lang="en-US" dirty="0"/>
              <a:t>Throw it out</a:t>
            </a:r>
          </a:p>
          <a:p>
            <a:pPr marL="640080" lvl="1" indent="-246888" eaLnBrk="1" fontAlgn="auto" hangingPunct="1">
              <a:spcAft>
                <a:spcPts val="0"/>
              </a:spcAft>
              <a:buFont typeface="Wingdings 2"/>
              <a:buChar char=""/>
              <a:defRPr/>
            </a:pPr>
            <a:r>
              <a:rPr lang="en-US" dirty="0"/>
              <a:t>Does not pertain to pre-packaged foods (such as potato chips, snack cakes, etc.)</a:t>
            </a:r>
          </a:p>
          <a:p>
            <a:pPr marL="274320" indent="-274320" eaLnBrk="1" fontAlgn="auto" hangingPunct="1">
              <a:spcAft>
                <a:spcPts val="0"/>
              </a:spcAft>
              <a:buClr>
                <a:schemeClr val="accent3"/>
              </a:buClr>
              <a:buFont typeface="Wingdings 2"/>
              <a:buChar char=""/>
              <a:defRPr/>
            </a:pPr>
            <a:r>
              <a:rPr lang="en-US" sz="2800" dirty="0"/>
              <a:t>Discard food that has passed the manufacturer’s expiration date.</a:t>
            </a:r>
          </a:p>
          <a:p>
            <a:pPr marL="640080" lvl="1" indent="-246888"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None/>
              <a:defRPr/>
            </a:pPr>
            <a:endParaRPr lang="en-US" sz="2800" dirty="0">
              <a:solidFill>
                <a:srgbClr val="000000"/>
              </a:solidFill>
              <a:effectLst>
                <a:outerShdw blurRad="38100" dist="38100" dir="2700000" algn="tl">
                  <a:srgbClr val="FFFFFF"/>
                </a:outerShdw>
              </a:effectLst>
            </a:endParaRPr>
          </a:p>
          <a:p>
            <a:pPr marL="274320" indent="-274320" eaLnBrk="1" fontAlgn="auto" hangingPunct="1">
              <a:spcAft>
                <a:spcPts val="0"/>
              </a:spcAft>
              <a:buClr>
                <a:schemeClr val="accent3"/>
              </a:buClr>
              <a:buFont typeface="Wingdings 2"/>
              <a:buChar char=""/>
              <a:defRPr/>
            </a:pP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0ABDEDD-24A1-472F-89DA-7E6C52EC15E1}"/>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General Storage Guidelines</a:t>
            </a:r>
          </a:p>
        </p:txBody>
      </p:sp>
      <p:sp>
        <p:nvSpPr>
          <p:cNvPr id="74755" name="Rectangle 3">
            <a:extLst>
              <a:ext uri="{FF2B5EF4-FFF2-40B4-BE49-F238E27FC236}">
                <a16:creationId xmlns:a16="http://schemas.microsoft.com/office/drawing/2014/main" id="{F51C8C51-CE3B-4BD1-A8E8-A93533EF60F2}"/>
              </a:ext>
            </a:extLst>
          </p:cNvPr>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sz="3200"/>
              <a:t>Transfer food between </a:t>
            </a:r>
            <a:br>
              <a:rPr lang="en-US" altLang="en-US" sz="3200"/>
            </a:br>
            <a:r>
              <a:rPr lang="en-US" altLang="en-US" sz="3200"/>
              <a:t>containers properly</a:t>
            </a:r>
          </a:p>
          <a:p>
            <a:pPr eaLnBrk="1" fontAlgn="auto" hangingPunct="1">
              <a:spcAft>
                <a:spcPts val="0"/>
              </a:spcAft>
              <a:defRPr/>
            </a:pPr>
            <a:r>
              <a:rPr lang="en-US" altLang="en-US" sz="3200"/>
              <a:t>If food is removed from its original package:</a:t>
            </a:r>
          </a:p>
          <a:p>
            <a:pPr lvl="1" eaLnBrk="1" fontAlgn="auto" hangingPunct="1">
              <a:spcAft>
                <a:spcPts val="0"/>
              </a:spcAft>
              <a:defRPr/>
            </a:pPr>
            <a:r>
              <a:rPr lang="en-US" altLang="en-US" sz="3200" u="sng"/>
              <a:t>Put it in a clean, sanitized container</a:t>
            </a:r>
          </a:p>
          <a:p>
            <a:pPr lvl="1" eaLnBrk="1" fontAlgn="auto" hangingPunct="1">
              <a:spcAft>
                <a:spcPts val="0"/>
              </a:spcAft>
              <a:defRPr/>
            </a:pPr>
            <a:r>
              <a:rPr lang="en-US" altLang="en-US" sz="3200" u="sng"/>
              <a:t>Cover it</a:t>
            </a:r>
          </a:p>
          <a:p>
            <a:pPr lvl="1" eaLnBrk="1" fontAlgn="auto" hangingPunct="1">
              <a:spcAft>
                <a:spcPts val="0"/>
              </a:spcAft>
              <a:defRPr/>
            </a:pPr>
            <a:r>
              <a:rPr lang="en-US" altLang="en-US" sz="3200"/>
              <a:t>Label the container with:</a:t>
            </a:r>
          </a:p>
          <a:p>
            <a:pPr lvl="2" eaLnBrk="1" fontAlgn="auto" hangingPunct="1">
              <a:spcAft>
                <a:spcPts val="0"/>
              </a:spcAft>
              <a:defRPr/>
            </a:pPr>
            <a:r>
              <a:rPr lang="en-US" altLang="en-US" sz="3200" u="sng"/>
              <a:t>The name of the food</a:t>
            </a:r>
          </a:p>
          <a:p>
            <a:pPr lvl="2" eaLnBrk="1" fontAlgn="auto" hangingPunct="1">
              <a:spcAft>
                <a:spcPts val="0"/>
              </a:spcAft>
              <a:defRPr/>
            </a:pPr>
            <a:r>
              <a:rPr lang="en-US" altLang="en-US" sz="3200" u="sng"/>
              <a:t>The original use-by or expiration date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2374DF03-434A-4AA4-93D5-4766CDFEE9F8}"/>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General Storage Guidelines</a:t>
            </a:r>
          </a:p>
        </p:txBody>
      </p:sp>
      <p:sp>
        <p:nvSpPr>
          <p:cNvPr id="73731" name="Rectangle 3">
            <a:extLst>
              <a:ext uri="{FF2B5EF4-FFF2-40B4-BE49-F238E27FC236}">
                <a16:creationId xmlns:a16="http://schemas.microsoft.com/office/drawing/2014/main" id="{EB351D70-F1C5-4849-8BC7-4BCB460911C7}"/>
              </a:ext>
            </a:extLst>
          </p:cNvPr>
          <p:cNvSpPr>
            <a:spLocks noGrp="1" noChangeArrowheads="1"/>
          </p:cNvSpPr>
          <p:nvPr>
            <p:ph idx="1"/>
          </p:nvPr>
        </p:nvSpPr>
        <p:spPr>
          <a:xfrm>
            <a:off x="381000" y="2133600"/>
            <a:ext cx="8229600" cy="4389438"/>
          </a:xfrm>
        </p:spPr>
        <p:txBody>
          <a:bodyPr/>
          <a:lstStyle/>
          <a:p>
            <a:pPr eaLnBrk="1" hangingPunct="1"/>
            <a:r>
              <a:rPr lang="en-US" altLang="en-US" sz="2800"/>
              <a:t>Keep potentially hazardous food out of the temperature danger zone</a:t>
            </a:r>
          </a:p>
          <a:p>
            <a:pPr lvl="1" eaLnBrk="1" hangingPunct="1"/>
            <a:r>
              <a:rPr lang="en-US" altLang="en-US" sz="2800"/>
              <a:t>Take out only as much food </a:t>
            </a:r>
            <a:br>
              <a:rPr lang="en-US" altLang="en-US" sz="2800"/>
            </a:br>
            <a:r>
              <a:rPr lang="en-US" altLang="en-US" sz="2800"/>
              <a:t>as can be prepared at one time</a:t>
            </a:r>
          </a:p>
          <a:p>
            <a:pPr lvl="1" eaLnBrk="1" hangingPunct="1"/>
            <a:r>
              <a:rPr lang="en-US" altLang="en-US" sz="2800"/>
              <a:t>Put prepared food away </a:t>
            </a:r>
            <a:br>
              <a:rPr lang="en-US" altLang="en-US" sz="2800"/>
            </a:br>
            <a:r>
              <a:rPr lang="en-US" altLang="en-US" sz="2800"/>
              <a:t>until needed</a:t>
            </a:r>
          </a:p>
          <a:p>
            <a:pPr lvl="1" eaLnBrk="1" hangingPunct="1"/>
            <a:r>
              <a:rPr lang="en-US" altLang="en-US" sz="2800"/>
              <a:t>Properly cool and store cooked </a:t>
            </a:r>
            <a:br>
              <a:rPr lang="en-US" altLang="en-US" sz="2800"/>
            </a:br>
            <a:r>
              <a:rPr lang="en-US" altLang="en-US" sz="2800"/>
              <a:t>food when it’s no longer needed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D0D70B8-41D2-4026-9764-69DB59586FA2}"/>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General Storage Guidelines</a:t>
            </a:r>
          </a:p>
        </p:txBody>
      </p:sp>
      <p:sp>
        <p:nvSpPr>
          <p:cNvPr id="75779" name="Rectangle 3">
            <a:extLst>
              <a:ext uri="{FF2B5EF4-FFF2-40B4-BE49-F238E27FC236}">
                <a16:creationId xmlns:a16="http://schemas.microsoft.com/office/drawing/2014/main" id="{6CB461A0-BD07-4A77-A283-E1BA47D99691}"/>
              </a:ext>
            </a:extLst>
          </p:cNvPr>
          <p:cNvSpPr>
            <a:spLocks noGrp="1" noChangeArrowheads="1"/>
          </p:cNvSpPr>
          <p:nvPr>
            <p:ph idx="1"/>
          </p:nvPr>
        </p:nvSpPr>
        <p:spPr>
          <a:xfrm>
            <a:off x="0" y="2133600"/>
            <a:ext cx="5257800" cy="4389438"/>
          </a:xfrm>
        </p:spPr>
        <p:txBody>
          <a:bodyPr/>
          <a:lstStyle/>
          <a:p>
            <a:pPr eaLnBrk="1" hangingPunct="1">
              <a:spcBef>
                <a:spcPct val="0"/>
              </a:spcBef>
              <a:buFontTx/>
              <a:buChar char="•"/>
            </a:pPr>
            <a:r>
              <a:rPr lang="en-US" altLang="en-US" sz="4000"/>
              <a:t>Check temperatures of stored food and storage containers (i.e. refrigeration units, coolers, etc.)</a:t>
            </a:r>
          </a:p>
        </p:txBody>
      </p:sp>
      <p:pic>
        <p:nvPicPr>
          <p:cNvPr id="75780" name="Picture 4" descr="5b">
            <a:extLst>
              <a:ext uri="{FF2B5EF4-FFF2-40B4-BE49-F238E27FC236}">
                <a16:creationId xmlns:a16="http://schemas.microsoft.com/office/drawing/2014/main" id="{8EF9B6AB-3A2E-4DC1-8BC2-EF41B8B46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352800" cy="3352800"/>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64D9811-2863-4F96-8214-BC56119BBAB1}"/>
              </a:ext>
            </a:extLst>
          </p:cNvPr>
          <p:cNvSpPr>
            <a:spLocks noGrp="1" noChangeArrowheads="1"/>
          </p:cNvSpPr>
          <p:nvPr>
            <p:ph type="title"/>
          </p:nvPr>
        </p:nvSpPr>
        <p:spPr>
          <a:xfrm>
            <a:off x="304800" y="838200"/>
            <a:ext cx="8229600" cy="1143000"/>
          </a:xfrm>
        </p:spPr>
        <p:txBody>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SECTION 1</a:t>
            </a:r>
          </a:p>
        </p:txBody>
      </p:sp>
      <p:sp>
        <p:nvSpPr>
          <p:cNvPr id="14339" name="Rectangle 3">
            <a:extLst>
              <a:ext uri="{FF2B5EF4-FFF2-40B4-BE49-F238E27FC236}">
                <a16:creationId xmlns:a16="http://schemas.microsoft.com/office/drawing/2014/main" id="{B5F21BA4-1FDC-4DC1-A5FF-119FA7DE0302}"/>
              </a:ext>
            </a:extLst>
          </p:cNvPr>
          <p:cNvSpPr>
            <a:spLocks noGrp="1" noChangeArrowheads="1"/>
          </p:cNvSpPr>
          <p:nvPr>
            <p:ph idx="1"/>
          </p:nvPr>
        </p:nvSpPr>
        <p:spPr>
          <a:xfrm>
            <a:off x="0" y="2057400"/>
            <a:ext cx="9144000" cy="4389438"/>
          </a:xfrm>
        </p:spPr>
        <p:txBody>
          <a:bodyPr/>
          <a:lstStyle/>
          <a:p>
            <a:pPr algn="ctr" eaLnBrk="1" hangingPunct="1">
              <a:buFont typeface="Wingdings" panose="05000000000000000000" pitchFamily="2" charset="2"/>
              <a:buNone/>
            </a:pPr>
            <a:r>
              <a:rPr lang="en-US" altLang="en-US" sz="3600">
                <a:latin typeface="Times New Roman" panose="02020603050405020304" pitchFamily="18" charset="0"/>
                <a:cs typeface="Times New Roman" panose="02020603050405020304" pitchFamily="18" charset="0"/>
              </a:rPr>
              <a:t>Proper Personal Hygiene</a:t>
            </a:r>
          </a:p>
        </p:txBody>
      </p:sp>
      <p:pic>
        <p:nvPicPr>
          <p:cNvPr id="14340" name="Picture 4" descr="C:\Documents and Settings\christa.lee.douglas\Local Settings\Temporary Internet Files\Content.IE5\G2P7XF38\MC900360958[1].wmf">
            <a:extLst>
              <a:ext uri="{FF2B5EF4-FFF2-40B4-BE49-F238E27FC236}">
                <a16:creationId xmlns:a16="http://schemas.microsoft.com/office/drawing/2014/main" id="{338675E6-4F29-40AC-91F8-B613B8171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363" y="2895600"/>
            <a:ext cx="51419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871DBE2-4BFE-4473-8A50-E4E6428BF8BC}"/>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General Storage Guidelines</a:t>
            </a:r>
          </a:p>
        </p:txBody>
      </p:sp>
      <p:sp>
        <p:nvSpPr>
          <p:cNvPr id="77827" name="Rectangle 3">
            <a:extLst>
              <a:ext uri="{FF2B5EF4-FFF2-40B4-BE49-F238E27FC236}">
                <a16:creationId xmlns:a16="http://schemas.microsoft.com/office/drawing/2014/main" id="{702C2F06-CA29-4B48-AE2C-DD1BE8430164}"/>
              </a:ext>
            </a:extLst>
          </p:cNvPr>
          <p:cNvSpPr>
            <a:spLocks noGrp="1" noChangeArrowheads="1"/>
          </p:cNvSpPr>
          <p:nvPr>
            <p:ph idx="1"/>
          </p:nvPr>
        </p:nvSpPr>
        <p:spPr/>
        <p:txBody>
          <a:bodyPr/>
          <a:lstStyle/>
          <a:p>
            <a:pPr eaLnBrk="1" hangingPunct="1"/>
            <a:r>
              <a:rPr lang="en-US" altLang="en-US"/>
              <a:t>Store food in designated </a:t>
            </a:r>
            <a:br>
              <a:rPr lang="en-US" altLang="en-US"/>
            </a:br>
            <a:r>
              <a:rPr lang="en-US" altLang="en-US"/>
              <a:t>storage areas</a:t>
            </a:r>
          </a:p>
          <a:p>
            <a:pPr eaLnBrk="1" hangingPunct="1"/>
            <a:r>
              <a:rPr lang="en-US" altLang="en-US"/>
              <a:t>Do not store food:</a:t>
            </a:r>
          </a:p>
          <a:p>
            <a:pPr lvl="1" eaLnBrk="1" hangingPunct="1"/>
            <a:r>
              <a:rPr lang="en-US" altLang="en-US"/>
              <a:t>Near chemicals or cleaning </a:t>
            </a:r>
            <a:br>
              <a:rPr lang="en-US" altLang="en-US"/>
            </a:br>
            <a:r>
              <a:rPr lang="en-US" altLang="en-US"/>
              <a:t>supplies</a:t>
            </a:r>
          </a:p>
          <a:p>
            <a:pPr lvl="1" eaLnBrk="1" hangingPunct="1"/>
            <a:r>
              <a:rPr lang="en-US" altLang="en-US"/>
              <a:t>In restrooms</a:t>
            </a:r>
          </a:p>
          <a:p>
            <a:pPr lvl="1" eaLnBrk="1" hangingPunct="1"/>
            <a:r>
              <a:rPr lang="en-US" altLang="en-US"/>
              <a:t>In locker rooms</a:t>
            </a:r>
          </a:p>
          <a:p>
            <a:pPr lvl="1" eaLnBrk="1" hangingPunct="1"/>
            <a:r>
              <a:rPr lang="en-US" altLang="en-US"/>
              <a:t>In janitor closets</a:t>
            </a:r>
          </a:p>
          <a:p>
            <a:pPr lvl="1" eaLnBrk="1" hangingPunct="1"/>
            <a:r>
              <a:rPr lang="en-US" altLang="en-US"/>
              <a:t>In furnace rooms</a:t>
            </a:r>
          </a:p>
          <a:p>
            <a:pPr lvl="1" eaLnBrk="1" hangingPunct="1"/>
            <a:r>
              <a:rPr lang="en-US" altLang="en-US"/>
              <a:t>Under stairways or pipes</a:t>
            </a:r>
          </a:p>
        </p:txBody>
      </p:sp>
      <p:pic>
        <p:nvPicPr>
          <p:cNvPr id="77828" name="Picture 4">
            <a:extLst>
              <a:ext uri="{FF2B5EF4-FFF2-40B4-BE49-F238E27FC236}">
                <a16:creationId xmlns:a16="http://schemas.microsoft.com/office/drawing/2014/main" id="{1253DD34-00CE-4B87-9DD4-90B134E4DB4D}"/>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5715000" y="1981200"/>
            <a:ext cx="3048000" cy="2698750"/>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77829" name="Rectangle 5">
            <a:extLst>
              <a:ext uri="{FF2B5EF4-FFF2-40B4-BE49-F238E27FC236}">
                <a16:creationId xmlns:a16="http://schemas.microsoft.com/office/drawing/2014/main" id="{ADEC15E5-D473-47E4-88BB-F352E129594B}"/>
              </a:ext>
            </a:extLst>
          </p:cNvPr>
          <p:cNvSpPr>
            <a:spLocks noChangeArrowheads="1"/>
          </p:cNvSpPr>
          <p:nvPr/>
        </p:nvSpPr>
        <p:spPr bwMode="auto">
          <a:xfrm>
            <a:off x="5867400" y="480060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spcAft>
                <a:spcPct val="25000"/>
              </a:spcAft>
              <a:buFontTx/>
              <a:buNone/>
            </a:pPr>
            <a:r>
              <a:rPr lang="en-US" altLang="en-US" sz="2800" b="1" u="sng">
                <a:solidFill>
                  <a:srgbClr val="CC0000"/>
                </a:solidFill>
                <a:latin typeface="Arial" panose="020B0604020202020204" pitchFamily="34" charset="0"/>
                <a:cs typeface="Times New Roman" panose="02020603050405020304" pitchFamily="18" charset="0"/>
              </a:rPr>
              <a:t>Never store food near chemicals or cleaning supplies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E57920B-F463-4E83-98E0-965D6520831E}"/>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Refrigerated Storage</a:t>
            </a:r>
          </a:p>
        </p:txBody>
      </p:sp>
      <p:sp>
        <p:nvSpPr>
          <p:cNvPr id="79875" name="Rectangle 3">
            <a:extLst>
              <a:ext uri="{FF2B5EF4-FFF2-40B4-BE49-F238E27FC236}">
                <a16:creationId xmlns:a16="http://schemas.microsoft.com/office/drawing/2014/main" id="{0A42C38A-B75E-4655-BA4E-365C86032FF5}"/>
              </a:ext>
            </a:extLst>
          </p:cNvPr>
          <p:cNvSpPr>
            <a:spLocks noGrp="1" noChangeArrowheads="1"/>
          </p:cNvSpPr>
          <p:nvPr>
            <p:ph idx="1"/>
          </p:nvPr>
        </p:nvSpPr>
        <p:spPr>
          <a:xfrm>
            <a:off x="228600" y="2327275"/>
            <a:ext cx="6356350" cy="4530725"/>
          </a:xfrm>
        </p:spPr>
        <p:txBody>
          <a:bodyPr/>
          <a:lstStyle/>
          <a:p>
            <a:pPr eaLnBrk="1" hangingPunct="1"/>
            <a:r>
              <a:rPr lang="en-US" altLang="en-US" sz="3200"/>
              <a:t>Refrigerated Storage</a:t>
            </a:r>
          </a:p>
          <a:p>
            <a:pPr lvl="1" eaLnBrk="1" hangingPunct="1"/>
            <a:r>
              <a:rPr lang="en-US" altLang="en-US" sz="3200"/>
              <a:t>The setting must keep the </a:t>
            </a:r>
            <a:br>
              <a:rPr lang="en-US" altLang="en-US" sz="3200"/>
            </a:br>
            <a:r>
              <a:rPr lang="en-US" altLang="en-US" sz="3200"/>
              <a:t>food at an internal temperature </a:t>
            </a:r>
            <a:br>
              <a:rPr lang="en-US" altLang="en-US" sz="3200"/>
            </a:br>
            <a:r>
              <a:rPr lang="en-US" altLang="en-US" sz="3200"/>
              <a:t>of 41</a:t>
            </a:r>
            <a:r>
              <a:rPr lang="en-US" altLang="en-US" sz="3200" b="1"/>
              <a:t>°</a:t>
            </a:r>
            <a:r>
              <a:rPr lang="en-US" altLang="en-US" sz="3200"/>
              <a:t>F or lower</a:t>
            </a:r>
          </a:p>
          <a:p>
            <a:pPr lvl="1" eaLnBrk="1" hangingPunct="1"/>
            <a:r>
              <a:rPr lang="en-US" altLang="en-US" sz="3200"/>
              <a:t>Slows the growth of </a:t>
            </a:r>
            <a:br>
              <a:rPr lang="en-US" altLang="en-US" sz="3200"/>
            </a:br>
            <a:r>
              <a:rPr lang="en-US" altLang="en-US" sz="3200"/>
              <a:t>microorganisms</a:t>
            </a:r>
            <a:r>
              <a:rPr lang="en-US" altLang="en-US" sz="3200">
                <a:latin typeface="Arial Black" panose="020B0A04020102020204" pitchFamily="34" charset="0"/>
              </a:rPr>
              <a:t> </a:t>
            </a:r>
          </a:p>
        </p:txBody>
      </p:sp>
      <p:pic>
        <p:nvPicPr>
          <p:cNvPr id="79876" name="Picture 4" descr="IMG0056">
            <a:extLst>
              <a:ext uri="{FF2B5EF4-FFF2-40B4-BE49-F238E27FC236}">
                <a16:creationId xmlns:a16="http://schemas.microsoft.com/office/drawing/2014/main" id="{FDE926CA-958A-4FE1-AD86-77D2A5EDD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00" t="4167" r="2000" b="7019"/>
          <a:stretch>
            <a:fillRect/>
          </a:stretch>
        </p:blipFill>
        <p:spPr bwMode="auto">
          <a:xfrm>
            <a:off x="6477000" y="3276600"/>
            <a:ext cx="2173288" cy="3200400"/>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1203342-6E8C-40DD-82F8-34DBCCC30B4F}"/>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Refrigerated Storage Guidelines</a:t>
            </a:r>
          </a:p>
        </p:txBody>
      </p:sp>
      <p:sp>
        <p:nvSpPr>
          <p:cNvPr id="81923" name="Rectangle 3">
            <a:extLst>
              <a:ext uri="{FF2B5EF4-FFF2-40B4-BE49-F238E27FC236}">
                <a16:creationId xmlns:a16="http://schemas.microsoft.com/office/drawing/2014/main" id="{39CC0641-3C17-48E7-BF3D-D568C007926F}"/>
              </a:ext>
            </a:extLst>
          </p:cNvPr>
          <p:cNvSpPr>
            <a:spLocks noGrp="1" noChangeArrowheads="1"/>
          </p:cNvSpPr>
          <p:nvPr>
            <p:ph idx="1"/>
          </p:nvPr>
        </p:nvSpPr>
        <p:spPr>
          <a:xfrm>
            <a:off x="0" y="2209800"/>
            <a:ext cx="8229600" cy="4389438"/>
          </a:xfrm>
        </p:spPr>
        <p:txBody>
          <a:bodyPr/>
          <a:lstStyle/>
          <a:p>
            <a:pPr eaLnBrk="1" hangingPunct="1"/>
            <a:r>
              <a:rPr lang="en-US" altLang="en-US" sz="3200"/>
              <a:t>Do not overload refrigerators</a:t>
            </a:r>
          </a:p>
          <a:p>
            <a:pPr eaLnBrk="1" hangingPunct="1">
              <a:spcBef>
                <a:spcPct val="50000"/>
              </a:spcBef>
            </a:pPr>
            <a:r>
              <a:rPr lang="en-US" altLang="en-US" sz="3200"/>
              <a:t>Storing too many products:</a:t>
            </a:r>
          </a:p>
          <a:p>
            <a:pPr lvl="1" eaLnBrk="1" hangingPunct="1"/>
            <a:r>
              <a:rPr lang="en-US" altLang="en-US" sz="3200"/>
              <a:t>Prevents good airflow</a:t>
            </a:r>
          </a:p>
          <a:p>
            <a:pPr lvl="1" eaLnBrk="1" hangingPunct="1"/>
            <a:r>
              <a:rPr lang="en-US" altLang="en-US" sz="3200"/>
              <a:t>Makes units work harder</a:t>
            </a:r>
          </a:p>
          <a:p>
            <a:pPr lvl="1" eaLnBrk="1" hangingPunct="1"/>
            <a:r>
              <a:rPr lang="en-US" altLang="en-US" sz="3200"/>
              <a:t>Never place hot food in             refrigerators</a:t>
            </a:r>
          </a:p>
          <a:p>
            <a:pPr lvl="1" eaLnBrk="1" hangingPunct="1"/>
            <a:endParaRPr lang="en-US" altLang="en-US" sz="3200"/>
          </a:p>
        </p:txBody>
      </p:sp>
      <p:pic>
        <p:nvPicPr>
          <p:cNvPr id="81924" name="Picture 4" descr="overstocked fridge">
            <a:extLst>
              <a:ext uri="{FF2B5EF4-FFF2-40B4-BE49-F238E27FC236}">
                <a16:creationId xmlns:a16="http://schemas.microsoft.com/office/drawing/2014/main" id="{2880EA2D-3520-46B1-B723-5A1823E13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3048000" cy="3124200"/>
          </a:xfrm>
          <a:prstGeom prst="rect">
            <a:avLst/>
          </a:prstGeom>
          <a:noFill/>
          <a:ln w="12700">
            <a:solidFill>
              <a:srgbClr val="1E5299"/>
            </a:solidFill>
            <a:miter lim="800000"/>
            <a:headEnd/>
            <a:tailEnd/>
          </a:ln>
          <a:extLst>
            <a:ext uri="{909E8E84-426E-40DD-AFC4-6F175D3DCCD1}">
              <a14:hiddenFill xmlns:a14="http://schemas.microsoft.com/office/drawing/2010/main">
                <a:solidFill>
                  <a:srgbClr val="FFFFFF"/>
                </a:solidFill>
              </a14:hiddenFill>
            </a:ext>
          </a:extLst>
        </p:spPr>
      </p:pic>
      <p:sp>
        <p:nvSpPr>
          <p:cNvPr id="81925" name="Rectangle 5">
            <a:extLst>
              <a:ext uri="{FF2B5EF4-FFF2-40B4-BE49-F238E27FC236}">
                <a16:creationId xmlns:a16="http://schemas.microsoft.com/office/drawing/2014/main" id="{00628976-D4E2-435C-8877-0B14F043F3AB}"/>
              </a:ext>
            </a:extLst>
          </p:cNvPr>
          <p:cNvSpPr>
            <a:spLocks noChangeArrowheads="1"/>
          </p:cNvSpPr>
          <p:nvPr/>
        </p:nvSpPr>
        <p:spPr bwMode="auto">
          <a:xfrm rot="10800000" flipV="1">
            <a:off x="6172200" y="5410200"/>
            <a:ext cx="2673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spcAft>
                <a:spcPct val="25000"/>
              </a:spcAft>
              <a:buFontTx/>
              <a:buNone/>
            </a:pPr>
            <a:r>
              <a:rPr lang="en-US" altLang="en-US" sz="2800" b="1">
                <a:solidFill>
                  <a:srgbClr val="CC0000"/>
                </a:solidFill>
                <a:latin typeface="Arial" panose="020B0604020202020204" pitchFamily="34" charset="0"/>
                <a:cs typeface="Times New Roman" panose="02020603050405020304" pitchFamily="18" charset="0"/>
              </a:rPr>
              <a:t>Overloaded refrigerator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94AF49E-9F13-45DB-8876-3DCA92A1D10D}"/>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Refrigerated Storage Guidelines</a:t>
            </a:r>
          </a:p>
        </p:txBody>
      </p:sp>
      <p:sp>
        <p:nvSpPr>
          <p:cNvPr id="83971" name="Rectangle 3">
            <a:extLst>
              <a:ext uri="{FF2B5EF4-FFF2-40B4-BE49-F238E27FC236}">
                <a16:creationId xmlns:a16="http://schemas.microsoft.com/office/drawing/2014/main" id="{3D395013-43F1-4158-B6E0-0BCF4747F552}"/>
              </a:ext>
            </a:extLst>
          </p:cNvPr>
          <p:cNvSpPr>
            <a:spLocks noGrp="1" noChangeArrowheads="1"/>
          </p:cNvSpPr>
          <p:nvPr>
            <p:ph idx="1"/>
          </p:nvPr>
        </p:nvSpPr>
        <p:spPr>
          <a:xfrm>
            <a:off x="381000" y="2667000"/>
            <a:ext cx="8229600" cy="2803525"/>
          </a:xfrm>
        </p:spPr>
        <p:txBody>
          <a:bodyPr/>
          <a:lstStyle/>
          <a:p>
            <a:pPr eaLnBrk="1" hangingPunct="1"/>
            <a:r>
              <a:rPr lang="en-US" altLang="en-US" sz="3200"/>
              <a:t>Keep refrigerator doors or container utilized as refrigeration (i.e. cooler with ice) closed as much as possible</a:t>
            </a:r>
          </a:p>
          <a:p>
            <a:pPr lvl="1" eaLnBrk="1" hangingPunct="1"/>
            <a:r>
              <a:rPr lang="en-US" altLang="en-US" sz="3200"/>
              <a:t>Frequent opening lets warm air inside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0123C58D-AC28-45D6-AB40-C9BD1D7B98B7}"/>
              </a:ext>
            </a:extLst>
          </p:cNvPr>
          <p:cNvSpPr>
            <a:spLocks noGrp="1"/>
          </p:cNvSpPr>
          <p:nvPr>
            <p:ph type="title" idx="4294967295"/>
          </p:nvPr>
        </p:nvSpPr>
        <p:spPr>
          <a:xfrm>
            <a:off x="0" y="704850"/>
            <a:ext cx="8229600" cy="1143000"/>
          </a:xfrm>
        </p:spPr>
        <p:txBody>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Section 5: Food Service</a:t>
            </a:r>
          </a:p>
        </p:txBody>
      </p:sp>
      <p:pic>
        <p:nvPicPr>
          <p:cNvPr id="86019" name="Picture 3" descr="C:\Documents and Settings\christa.lee.douglas\Local Settings\Temporary Internet Files\Content.IE5\FOXYDDVT\MC900331700[1].wmf">
            <a:extLst>
              <a:ext uri="{FF2B5EF4-FFF2-40B4-BE49-F238E27FC236}">
                <a16:creationId xmlns:a16="http://schemas.microsoft.com/office/drawing/2014/main" id="{A00F2DA1-5FD8-42B4-A2C7-08FCB8631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65413"/>
            <a:ext cx="45720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a:extLst>
              <a:ext uri="{FF2B5EF4-FFF2-40B4-BE49-F238E27FC236}">
                <a16:creationId xmlns:a16="http://schemas.microsoft.com/office/drawing/2014/main" id="{E2A02F16-13CC-4AF1-AE6F-D45D1CC9FC69}"/>
              </a:ext>
            </a:extLst>
          </p:cNvPr>
          <p:cNvSpPr>
            <a:spLocks noGrp="1" noChangeArrowheads="1"/>
          </p:cNvSpPr>
          <p:nvPr>
            <p:ph type="title"/>
          </p:nvPr>
        </p:nvSpPr>
        <p:spPr>
          <a:xfrm>
            <a:off x="381000" y="936625"/>
            <a:ext cx="8153400" cy="815975"/>
          </a:xfrm>
        </p:spPr>
        <p:txBody>
          <a:bodyPr>
            <a:spAutoFit/>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Proper Ways to Serve Food</a:t>
            </a:r>
          </a:p>
        </p:txBody>
      </p:sp>
      <p:sp>
        <p:nvSpPr>
          <p:cNvPr id="204802" name="Rectangle 2">
            <a:extLst>
              <a:ext uri="{FF2B5EF4-FFF2-40B4-BE49-F238E27FC236}">
                <a16:creationId xmlns:a16="http://schemas.microsoft.com/office/drawing/2014/main" id="{F496E203-D348-4E99-8157-4D655E99C39A}"/>
              </a:ext>
            </a:extLst>
          </p:cNvPr>
          <p:cNvSpPr>
            <a:spLocks noGrp="1" noChangeArrowheads="1"/>
          </p:cNvSpPr>
          <p:nvPr>
            <p:ph idx="1"/>
          </p:nvPr>
        </p:nvSpPr>
        <p:spPr>
          <a:xfrm>
            <a:off x="152400" y="1828800"/>
            <a:ext cx="6172200" cy="4389438"/>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a:t>To prevent contamination when serving food:</a:t>
            </a:r>
            <a:endParaRPr lang="en-US" sz="2800" i="1" dirty="0">
              <a:solidFill>
                <a:srgbClr val="000000"/>
              </a:solidFill>
              <a:effectLst>
                <a:outerShdw blurRad="38100" dist="38100" dir="2700000" algn="tl">
                  <a:srgbClr val="FFFFFF"/>
                </a:outerShdw>
              </a:effectLst>
            </a:endParaRPr>
          </a:p>
          <a:p>
            <a:pPr marL="640080" lvl="1" indent="-246888" eaLnBrk="1" fontAlgn="auto" hangingPunct="1">
              <a:spcAft>
                <a:spcPts val="0"/>
              </a:spcAft>
              <a:buFont typeface="Wingdings 2"/>
              <a:buChar char=""/>
              <a:defRPr/>
            </a:pPr>
            <a:r>
              <a:rPr lang="en-US" sz="2800" dirty="0"/>
              <a:t>Use clean and sanitized utensils for serving</a:t>
            </a:r>
          </a:p>
          <a:p>
            <a:pPr lvl="2" indent="-246888" eaLnBrk="1" fontAlgn="auto" hangingPunct="1">
              <a:spcAft>
                <a:spcPts val="0"/>
              </a:spcAft>
              <a:buFont typeface="Wingdings 2"/>
              <a:buChar char=""/>
              <a:defRPr/>
            </a:pPr>
            <a:r>
              <a:rPr lang="en-US" sz="2800" dirty="0"/>
              <a:t>Use separate utensils for each food</a:t>
            </a:r>
          </a:p>
          <a:p>
            <a:pPr lvl="2" indent="-246888" eaLnBrk="1" fontAlgn="auto" hangingPunct="1">
              <a:spcAft>
                <a:spcPts val="0"/>
              </a:spcAft>
              <a:buFont typeface="Wingdings 2"/>
              <a:buChar char=""/>
              <a:defRPr/>
            </a:pPr>
            <a:r>
              <a:rPr lang="en-US" sz="2800" dirty="0"/>
              <a:t>Clean and sanitize utensils after each task</a:t>
            </a:r>
          </a:p>
          <a:p>
            <a:pPr marL="640080" lvl="1" indent="-246888" eaLnBrk="1" fontAlgn="auto" hangingPunct="1">
              <a:spcAft>
                <a:spcPts val="0"/>
              </a:spcAft>
              <a:buFont typeface="Wingdings 2"/>
              <a:buChar char=""/>
              <a:defRPr/>
            </a:pPr>
            <a:r>
              <a:rPr lang="en-US" sz="2800" dirty="0"/>
              <a:t>Use serving utensils with long handles to keep hands away from food</a:t>
            </a:r>
          </a:p>
          <a:p>
            <a:pPr marL="640080" lvl="1" indent="-246888" eaLnBrk="1" fontAlgn="auto" hangingPunct="1">
              <a:spcAft>
                <a:spcPts val="0"/>
              </a:spcAft>
              <a:buFont typeface="Wingdings 2"/>
              <a:buChar char=""/>
              <a:defRPr/>
            </a:pPr>
            <a:r>
              <a:rPr lang="en-US" sz="2800" dirty="0"/>
              <a:t>Practice good personal hygiene</a:t>
            </a:r>
          </a:p>
        </p:txBody>
      </p:sp>
      <p:pic>
        <p:nvPicPr>
          <p:cNvPr id="87044" name="Picture 7" descr="http://t1.gstatic.com/images?q=tbn:ANd9GcQFtW2lAHmFRKLnzdS5iPe8r49nCU1PwTfim1yX661rgXnEvRR8WVaKVbbb">
            <a:extLst>
              <a:ext uri="{FF2B5EF4-FFF2-40B4-BE49-F238E27FC236}">
                <a16:creationId xmlns:a16="http://schemas.microsoft.com/office/drawing/2014/main" id="{81335984-8464-4A18-9188-9BA0B90BF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76600"/>
            <a:ext cx="2098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a:extLst>
              <a:ext uri="{FF2B5EF4-FFF2-40B4-BE49-F238E27FC236}">
                <a16:creationId xmlns:a16="http://schemas.microsoft.com/office/drawing/2014/main" id="{29BA15B6-E6DC-413F-95E1-CC96D1DC2775}"/>
              </a:ext>
            </a:extLst>
          </p:cNvPr>
          <p:cNvSpPr>
            <a:spLocks noGrp="1" noChangeArrowheads="1"/>
          </p:cNvSpPr>
          <p:nvPr>
            <p:ph type="title"/>
          </p:nvPr>
        </p:nvSpPr>
        <p:spPr>
          <a:xfrm>
            <a:off x="533400" y="168275"/>
            <a:ext cx="8153400" cy="1584325"/>
          </a:xfrm>
        </p:spPr>
        <p:txBody>
          <a:bodyPr>
            <a:spAutoFit/>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Proper Ways to Serve Food (con’t.)</a:t>
            </a:r>
          </a:p>
        </p:txBody>
      </p:sp>
      <p:sp>
        <p:nvSpPr>
          <p:cNvPr id="206850" name="Rectangle 2">
            <a:extLst>
              <a:ext uri="{FF2B5EF4-FFF2-40B4-BE49-F238E27FC236}">
                <a16:creationId xmlns:a16="http://schemas.microsoft.com/office/drawing/2014/main" id="{8FBD459E-F841-43B7-A8A9-4BCA3EB1AFF5}"/>
              </a:ext>
            </a:extLst>
          </p:cNvPr>
          <p:cNvSpPr>
            <a:spLocks noGrp="1" noChangeArrowheads="1"/>
          </p:cNvSpPr>
          <p:nvPr>
            <p:ph idx="1"/>
          </p:nvPr>
        </p:nvSpPr>
        <p:spPr>
          <a:xfrm>
            <a:off x="228600" y="2133600"/>
            <a:ext cx="8229600" cy="4389438"/>
          </a:xfrm>
        </p:spPr>
        <p:txBody>
          <a:bodyPr rtlCol="0">
            <a:normAutofit/>
          </a:bodyPr>
          <a:lstStyle/>
          <a:p>
            <a:pPr marL="274320" indent="-274320" eaLnBrk="1" fontAlgn="auto" hangingPunct="1">
              <a:spcAft>
                <a:spcPts val="0"/>
              </a:spcAft>
              <a:buClr>
                <a:schemeClr val="accent3"/>
              </a:buClr>
              <a:buFont typeface="Wingdings 2"/>
              <a:buChar char=""/>
              <a:defRPr/>
            </a:pPr>
            <a:r>
              <a:rPr lang="en-US" dirty="0"/>
              <a:t>To prevent contamination when serving food:</a:t>
            </a:r>
            <a:endParaRPr lang="en-US" sz="2400" i="1" dirty="0">
              <a:solidFill>
                <a:srgbClr val="000000"/>
              </a:solidFill>
              <a:effectLst>
                <a:outerShdw blurRad="38100" dist="38100" dir="2700000" algn="tl">
                  <a:srgbClr val="FFFFFF"/>
                </a:outerShdw>
              </a:effectLst>
            </a:endParaRPr>
          </a:p>
          <a:p>
            <a:pPr marL="640080" lvl="1" indent="-246888" eaLnBrk="1" fontAlgn="auto" hangingPunct="1">
              <a:spcAft>
                <a:spcPts val="0"/>
              </a:spcAft>
              <a:buFont typeface="Wingdings 2"/>
              <a:buChar char=""/>
              <a:defRPr/>
            </a:pPr>
            <a:r>
              <a:rPr lang="en-US" dirty="0"/>
              <a:t>Store serving utensils properly</a:t>
            </a:r>
          </a:p>
          <a:p>
            <a:pPr lvl="2" indent="-246888" eaLnBrk="1" fontAlgn="auto" hangingPunct="1">
              <a:spcAft>
                <a:spcPts val="0"/>
              </a:spcAft>
              <a:buFont typeface="Wingdings 2"/>
              <a:buChar char=""/>
              <a:defRPr/>
            </a:pPr>
            <a:r>
              <a:rPr lang="en-US" dirty="0"/>
              <a:t>Store them in the food, with the handle extended above the rim </a:t>
            </a:r>
            <a:br>
              <a:rPr lang="en-US" dirty="0"/>
            </a:br>
            <a:r>
              <a:rPr lang="en-US" dirty="0"/>
              <a:t>of the container</a:t>
            </a:r>
          </a:p>
          <a:p>
            <a:pPr lvl="2" indent="-246888" eaLnBrk="1" fontAlgn="auto" hangingPunct="1">
              <a:spcAft>
                <a:spcPts val="0"/>
              </a:spcAft>
              <a:buFont typeface="Wingdings 2"/>
              <a:buChar char=""/>
              <a:defRPr/>
            </a:pPr>
            <a:r>
              <a:rPr lang="en-US" dirty="0"/>
              <a:t>Store them on a clean, sanitized </a:t>
            </a:r>
          </a:p>
          <a:p>
            <a:pPr lvl="2" indent="-246888" eaLnBrk="1" fontAlgn="auto" hangingPunct="1">
              <a:spcAft>
                <a:spcPts val="0"/>
              </a:spcAft>
              <a:buFont typeface="Wingdings 2"/>
              <a:buNone/>
              <a:defRPr/>
            </a:pPr>
            <a:r>
              <a:rPr lang="en-US" dirty="0"/>
              <a:t>     food-contact surface</a:t>
            </a:r>
          </a:p>
          <a:p>
            <a:pPr lvl="2" indent="-246888" eaLnBrk="1" fontAlgn="auto" hangingPunct="1">
              <a:spcAft>
                <a:spcPts val="0"/>
              </a:spcAft>
              <a:buFont typeface="Wingdings" pitchFamily="2" charset="2"/>
              <a:buNone/>
              <a:defRPr/>
            </a:pPr>
            <a:endParaRPr lang="en-US" dirty="0"/>
          </a:p>
        </p:txBody>
      </p:sp>
      <p:pic>
        <p:nvPicPr>
          <p:cNvPr id="89092" name="Picture 4" descr="8d">
            <a:extLst>
              <a:ext uri="{FF2B5EF4-FFF2-40B4-BE49-F238E27FC236}">
                <a16:creationId xmlns:a16="http://schemas.microsoft.com/office/drawing/2014/main" id="{8E26FCA4-05ED-42C8-9517-DCFDA312FD5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t="2110"/>
          <a:stretch>
            <a:fillRect/>
          </a:stretch>
        </p:blipFill>
        <p:spPr bwMode="auto">
          <a:xfrm>
            <a:off x="6324600" y="4267200"/>
            <a:ext cx="2203450" cy="2209800"/>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a:extLst>
              <a:ext uri="{FF2B5EF4-FFF2-40B4-BE49-F238E27FC236}">
                <a16:creationId xmlns:a16="http://schemas.microsoft.com/office/drawing/2014/main" id="{8D44E16C-08AA-447B-A94F-363C4EFEFEDD}"/>
              </a:ext>
            </a:extLst>
          </p:cNvPr>
          <p:cNvSpPr>
            <a:spLocks noGrp="1" noChangeArrowheads="1"/>
          </p:cNvSpPr>
          <p:nvPr>
            <p:ph type="title"/>
          </p:nvPr>
        </p:nvSpPr>
        <p:spPr>
          <a:xfrm>
            <a:off x="609600" y="609600"/>
            <a:ext cx="8153400" cy="1584325"/>
          </a:xfrm>
        </p:spPr>
        <p:txBody>
          <a:bodyPr>
            <a:spAutoFit/>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Proper Ways to Serve Food (con’t.)</a:t>
            </a:r>
          </a:p>
        </p:txBody>
      </p:sp>
      <p:sp>
        <p:nvSpPr>
          <p:cNvPr id="208898" name="Rectangle 2">
            <a:extLst>
              <a:ext uri="{FF2B5EF4-FFF2-40B4-BE49-F238E27FC236}">
                <a16:creationId xmlns:a16="http://schemas.microsoft.com/office/drawing/2014/main" id="{5CB3957C-4027-4717-A553-57315C5DF7B5}"/>
              </a:ext>
            </a:extLst>
          </p:cNvPr>
          <p:cNvSpPr>
            <a:spLocks noGrp="1" noChangeArrowheads="1"/>
          </p:cNvSpPr>
          <p:nvPr>
            <p:ph idx="1"/>
          </p:nvPr>
        </p:nvSpPr>
        <p:spPr>
          <a:xfrm>
            <a:off x="304800" y="2468563"/>
            <a:ext cx="8229600" cy="2408237"/>
          </a:xfrm>
        </p:spPr>
        <p:txBody>
          <a:bodyPr rtlCol="0">
            <a:normAutofit lnSpcReduction="10000"/>
          </a:bodyPr>
          <a:lstStyle/>
          <a:p>
            <a:pPr marL="274320" indent="-274320" eaLnBrk="1" fontAlgn="auto" hangingPunct="1">
              <a:spcAft>
                <a:spcPts val="0"/>
              </a:spcAft>
              <a:buClr>
                <a:schemeClr val="accent3"/>
              </a:buClr>
              <a:buFont typeface="Wingdings 2"/>
              <a:buChar char=""/>
              <a:defRPr/>
            </a:pPr>
            <a:r>
              <a:rPr lang="en-US" sz="2800" dirty="0"/>
              <a:t>To prevent contamination when serving food:</a:t>
            </a:r>
            <a:endParaRPr lang="en-US" sz="2800" i="1" dirty="0">
              <a:solidFill>
                <a:srgbClr val="000000"/>
              </a:solidFill>
              <a:effectLst>
                <a:outerShdw blurRad="38100" dist="38100" dir="2700000" algn="tl">
                  <a:srgbClr val="FFFFFF"/>
                </a:outerShdw>
              </a:effectLst>
            </a:endParaRPr>
          </a:p>
          <a:p>
            <a:pPr marL="640080" lvl="1" indent="-246888" eaLnBrk="1" fontAlgn="auto" hangingPunct="1">
              <a:spcAft>
                <a:spcPts val="0"/>
              </a:spcAft>
              <a:buFont typeface="Wingdings 2"/>
              <a:buChar char=""/>
              <a:defRPr/>
            </a:pPr>
            <a:r>
              <a:rPr lang="en-US" sz="2800" dirty="0"/>
              <a:t>Minimize bare-hand contact with cooked or ready-to-eat food</a:t>
            </a:r>
          </a:p>
          <a:p>
            <a:pPr lvl="2" indent="-246888" eaLnBrk="1" fontAlgn="auto" hangingPunct="1">
              <a:spcAft>
                <a:spcPts val="0"/>
              </a:spcAft>
              <a:buFont typeface="Wingdings 2"/>
              <a:buChar char=""/>
              <a:defRPr/>
            </a:pPr>
            <a:r>
              <a:rPr lang="en-US" sz="2800" dirty="0"/>
              <a:t>Handle food with tongs, deli sheets, or gloves</a:t>
            </a:r>
          </a:p>
          <a:p>
            <a:pPr lvl="2" indent="-246888" eaLnBrk="1" fontAlgn="auto" hangingPunct="1">
              <a:spcAft>
                <a:spcPts val="0"/>
              </a:spcAft>
              <a:buFont typeface="Wingdings" pitchFamily="2" charset="2"/>
              <a:buNone/>
              <a:defRPr/>
            </a:pPr>
            <a:endParaRPr lang="en-US" dirty="0"/>
          </a:p>
        </p:txBody>
      </p:sp>
      <p:pic>
        <p:nvPicPr>
          <p:cNvPr id="91140" name="Picture 4" descr="09">
            <a:extLst>
              <a:ext uri="{FF2B5EF4-FFF2-40B4-BE49-F238E27FC236}">
                <a16:creationId xmlns:a16="http://schemas.microsoft.com/office/drawing/2014/main" id="{E37B94CE-589A-4857-B9A8-58A26F37D7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7334"/>
          <a:stretch>
            <a:fillRect/>
          </a:stretch>
        </p:blipFill>
        <p:spPr bwMode="auto">
          <a:xfrm>
            <a:off x="5943600" y="4343400"/>
            <a:ext cx="32004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a:extLst>
              <a:ext uri="{FF2B5EF4-FFF2-40B4-BE49-F238E27FC236}">
                <a16:creationId xmlns:a16="http://schemas.microsoft.com/office/drawing/2014/main" id="{7B82CE58-1FAE-4B73-B1CC-412BB5CCAE57}"/>
              </a:ext>
            </a:extLst>
          </p:cNvPr>
          <p:cNvSpPr>
            <a:spLocks noGrp="1" noChangeArrowheads="1"/>
          </p:cNvSpPr>
          <p:nvPr>
            <p:ph type="title"/>
          </p:nvPr>
        </p:nvSpPr>
        <p:spPr>
          <a:xfrm>
            <a:off x="762000" y="784225"/>
            <a:ext cx="8153400" cy="815975"/>
          </a:xfrm>
        </p:spPr>
        <p:txBody>
          <a:bodyPr>
            <a:spAutoFit/>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Serving Food Safely: Servers</a:t>
            </a:r>
          </a:p>
        </p:txBody>
      </p:sp>
      <p:sp>
        <p:nvSpPr>
          <p:cNvPr id="210946" name="Rectangle 2">
            <a:extLst>
              <a:ext uri="{FF2B5EF4-FFF2-40B4-BE49-F238E27FC236}">
                <a16:creationId xmlns:a16="http://schemas.microsoft.com/office/drawing/2014/main" id="{111F8B79-84E0-4E37-B87F-B958015E7BF0}"/>
              </a:ext>
            </a:extLst>
          </p:cNvPr>
          <p:cNvSpPr>
            <a:spLocks noGrp="1" noChangeArrowheads="1"/>
          </p:cNvSpPr>
          <p:nvPr>
            <p:ph idx="1"/>
          </p:nvPr>
        </p:nvSpPr>
        <p:spPr>
          <a:xfrm>
            <a:off x="0" y="5791200"/>
            <a:ext cx="9144000" cy="1066800"/>
          </a:xfrm>
        </p:spPr>
        <p:txBody>
          <a:bodyPr rtlCol="0">
            <a:normAutofit/>
          </a:bodyPr>
          <a:lstStyle/>
          <a:p>
            <a:pPr marL="274320" indent="-274320" eaLnBrk="1" fontAlgn="auto" hangingPunct="1">
              <a:spcAft>
                <a:spcPts val="0"/>
              </a:spcAft>
              <a:buClr>
                <a:schemeClr val="accent3"/>
              </a:buClr>
              <a:buFont typeface="Wingdings 2"/>
              <a:buChar char=""/>
              <a:defRPr/>
            </a:pPr>
            <a:r>
              <a:rPr lang="en-US" dirty="0"/>
              <a:t>Handling dishes, glassware, disposable food containers, plastic utensils, etc.</a:t>
            </a:r>
            <a:endParaRPr lang="en-US" sz="2400" i="1" dirty="0">
              <a:solidFill>
                <a:srgbClr val="000000"/>
              </a:solidFill>
              <a:effectLst>
                <a:outerShdw blurRad="38100" dist="38100" dir="2700000" algn="tl">
                  <a:srgbClr val="FFFFFF"/>
                </a:outerShdw>
              </a:effectLst>
            </a:endParaRPr>
          </a:p>
          <a:p>
            <a:pPr lvl="2" indent="-246888" eaLnBrk="1" fontAlgn="auto" hangingPunct="1">
              <a:spcAft>
                <a:spcPts val="0"/>
              </a:spcAft>
              <a:buFont typeface="Wingdings" pitchFamily="2" charset="2"/>
              <a:buNone/>
              <a:defRPr/>
            </a:pPr>
            <a:endParaRPr lang="en-US" dirty="0">
              <a:solidFill>
                <a:srgbClr val="000000"/>
              </a:solidFill>
              <a:effectLst>
                <a:outerShdw blurRad="38100" dist="38100" dir="2700000" algn="tl">
                  <a:srgbClr val="FFFFFF"/>
                </a:outerShdw>
              </a:effectLst>
            </a:endParaRPr>
          </a:p>
        </p:txBody>
      </p:sp>
      <p:sp>
        <p:nvSpPr>
          <p:cNvPr id="93188" name="Text Box 4">
            <a:extLst>
              <a:ext uri="{FF2B5EF4-FFF2-40B4-BE49-F238E27FC236}">
                <a16:creationId xmlns:a16="http://schemas.microsoft.com/office/drawing/2014/main" id="{25C1F306-E5B5-4A5B-9C55-1363EDE55C4D}"/>
              </a:ext>
            </a:extLst>
          </p:cNvPr>
          <p:cNvSpPr txBox="1">
            <a:spLocks noChangeArrowheads="1"/>
          </p:cNvSpPr>
          <p:nvPr/>
        </p:nvSpPr>
        <p:spPr bwMode="auto">
          <a:xfrm>
            <a:off x="1003300" y="31718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2000">
                <a:latin typeface="Arial" panose="020B0604020202020204" pitchFamily="34" charset="0"/>
              </a:rPr>
              <a:t>    </a:t>
            </a:r>
            <a:r>
              <a:rPr lang="en-US" altLang="en-US" sz="2000" b="1">
                <a:latin typeface="Arial" panose="020B0604020202020204" pitchFamily="34" charset="0"/>
              </a:rPr>
              <a:t>WRONG           RIGHT   </a:t>
            </a:r>
          </a:p>
        </p:txBody>
      </p:sp>
      <p:sp>
        <p:nvSpPr>
          <p:cNvPr id="93189" name="Text Box 5">
            <a:extLst>
              <a:ext uri="{FF2B5EF4-FFF2-40B4-BE49-F238E27FC236}">
                <a16:creationId xmlns:a16="http://schemas.microsoft.com/office/drawing/2014/main" id="{81D733CA-D11D-44FE-8239-3112FE67BA95}"/>
              </a:ext>
            </a:extLst>
          </p:cNvPr>
          <p:cNvSpPr txBox="1">
            <a:spLocks noChangeArrowheads="1"/>
          </p:cNvSpPr>
          <p:nvPr/>
        </p:nvSpPr>
        <p:spPr bwMode="auto">
          <a:xfrm>
            <a:off x="4356100" y="31623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2000">
                <a:latin typeface="Arial" panose="020B0604020202020204" pitchFamily="34" charset="0"/>
              </a:rPr>
              <a:t>     </a:t>
            </a:r>
            <a:r>
              <a:rPr lang="en-US" altLang="en-US" sz="2000" b="1">
                <a:latin typeface="Arial" panose="020B0604020202020204" pitchFamily="34" charset="0"/>
              </a:rPr>
              <a:t>WRONG          RIGHT </a:t>
            </a:r>
          </a:p>
        </p:txBody>
      </p:sp>
      <p:sp>
        <p:nvSpPr>
          <p:cNvPr id="93190" name="Text Box 6">
            <a:extLst>
              <a:ext uri="{FF2B5EF4-FFF2-40B4-BE49-F238E27FC236}">
                <a16:creationId xmlns:a16="http://schemas.microsoft.com/office/drawing/2014/main" id="{E6643D34-AF55-462E-BB68-B3E37528576E}"/>
              </a:ext>
            </a:extLst>
          </p:cNvPr>
          <p:cNvSpPr txBox="1">
            <a:spLocks noChangeArrowheads="1"/>
          </p:cNvSpPr>
          <p:nvPr/>
        </p:nvSpPr>
        <p:spPr bwMode="auto">
          <a:xfrm>
            <a:off x="990600" y="5191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2000">
                <a:latin typeface="Arial" panose="020B0604020202020204" pitchFamily="34" charset="0"/>
              </a:rPr>
              <a:t>     </a:t>
            </a:r>
            <a:r>
              <a:rPr lang="en-US" altLang="en-US" sz="2000" b="1">
                <a:latin typeface="Arial" panose="020B0604020202020204" pitchFamily="34" charset="0"/>
              </a:rPr>
              <a:t>WRONG          RIGHT   </a:t>
            </a:r>
          </a:p>
        </p:txBody>
      </p:sp>
      <p:sp>
        <p:nvSpPr>
          <p:cNvPr id="93191" name="Text Box 7">
            <a:extLst>
              <a:ext uri="{FF2B5EF4-FFF2-40B4-BE49-F238E27FC236}">
                <a16:creationId xmlns:a16="http://schemas.microsoft.com/office/drawing/2014/main" id="{4FCB6DD9-A657-43CC-9213-50849203D9E7}"/>
              </a:ext>
            </a:extLst>
          </p:cNvPr>
          <p:cNvSpPr txBox="1">
            <a:spLocks noChangeArrowheads="1"/>
          </p:cNvSpPr>
          <p:nvPr/>
        </p:nvSpPr>
        <p:spPr bwMode="auto">
          <a:xfrm>
            <a:off x="4406900" y="51816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2000">
                <a:latin typeface="Arial" panose="020B0604020202020204" pitchFamily="34" charset="0"/>
              </a:rPr>
              <a:t>     </a:t>
            </a:r>
            <a:r>
              <a:rPr lang="en-US" altLang="en-US" sz="2000" b="1">
                <a:latin typeface="Arial" panose="020B0604020202020204" pitchFamily="34" charset="0"/>
              </a:rPr>
              <a:t>WRONG          RIGHT </a:t>
            </a:r>
          </a:p>
        </p:txBody>
      </p:sp>
      <p:pic>
        <p:nvPicPr>
          <p:cNvPr id="93192" name="Picture 8">
            <a:extLst>
              <a:ext uri="{FF2B5EF4-FFF2-40B4-BE49-F238E27FC236}">
                <a16:creationId xmlns:a16="http://schemas.microsoft.com/office/drawing/2014/main" id="{BFCF448D-C234-446C-AD30-D19899E90A6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r="1709"/>
          <a:stretch>
            <a:fillRect/>
          </a:stretch>
        </p:blipFill>
        <p:spPr bwMode="auto">
          <a:xfrm>
            <a:off x="4610100" y="3771900"/>
            <a:ext cx="1460500" cy="13970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3" name="Picture 9">
            <a:extLst>
              <a:ext uri="{FF2B5EF4-FFF2-40B4-BE49-F238E27FC236}">
                <a16:creationId xmlns:a16="http://schemas.microsoft.com/office/drawing/2014/main" id="{D514D2C2-25F8-414C-8E85-BDE1E82D11E3}"/>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r="1709"/>
          <a:stretch>
            <a:fillRect/>
          </a:stretch>
        </p:blipFill>
        <p:spPr bwMode="auto">
          <a:xfrm>
            <a:off x="6289675" y="3771900"/>
            <a:ext cx="1460500" cy="13970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4" name="Picture 10">
            <a:extLst>
              <a:ext uri="{FF2B5EF4-FFF2-40B4-BE49-F238E27FC236}">
                <a16:creationId xmlns:a16="http://schemas.microsoft.com/office/drawing/2014/main" id="{D2F151DC-245E-4DC6-AF09-CCC36CEE8301}"/>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r="1828"/>
          <a:stretch>
            <a:fillRect/>
          </a:stretch>
        </p:blipFill>
        <p:spPr bwMode="auto">
          <a:xfrm>
            <a:off x="1168400" y="1752600"/>
            <a:ext cx="1457325" cy="13843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5" name="Picture 11">
            <a:extLst>
              <a:ext uri="{FF2B5EF4-FFF2-40B4-BE49-F238E27FC236}">
                <a16:creationId xmlns:a16="http://schemas.microsoft.com/office/drawing/2014/main" id="{69EC0884-F9C8-4B42-A21F-4C573E7AD098}"/>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r="1724"/>
          <a:stretch>
            <a:fillRect/>
          </a:stretch>
        </p:blipFill>
        <p:spPr bwMode="auto">
          <a:xfrm>
            <a:off x="2833688" y="1752600"/>
            <a:ext cx="1471612" cy="13843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6" name="Picture 12">
            <a:extLst>
              <a:ext uri="{FF2B5EF4-FFF2-40B4-BE49-F238E27FC236}">
                <a16:creationId xmlns:a16="http://schemas.microsoft.com/office/drawing/2014/main" id="{932899AD-A489-4002-99B6-BC634F6C4DBB}"/>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r="1724"/>
          <a:stretch>
            <a:fillRect/>
          </a:stretch>
        </p:blipFill>
        <p:spPr bwMode="auto">
          <a:xfrm>
            <a:off x="4598988" y="1752600"/>
            <a:ext cx="1458912" cy="13843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7" name="Picture 13">
            <a:extLst>
              <a:ext uri="{FF2B5EF4-FFF2-40B4-BE49-F238E27FC236}">
                <a16:creationId xmlns:a16="http://schemas.microsoft.com/office/drawing/2014/main" id="{77521A48-6DBE-41D7-90F3-14630B1A7692}"/>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r="1724"/>
          <a:stretch>
            <a:fillRect/>
          </a:stretch>
        </p:blipFill>
        <p:spPr bwMode="auto">
          <a:xfrm>
            <a:off x="6276975" y="1752600"/>
            <a:ext cx="1482725" cy="13843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8" name="Picture 14">
            <a:extLst>
              <a:ext uri="{FF2B5EF4-FFF2-40B4-BE49-F238E27FC236}">
                <a16:creationId xmlns:a16="http://schemas.microsoft.com/office/drawing/2014/main" id="{77684C72-F8B5-44C6-9620-EF0F6BF6799D}"/>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100" y="3749675"/>
            <a:ext cx="1498600" cy="1419225"/>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93199" name="Picture 15">
            <a:extLst>
              <a:ext uri="{FF2B5EF4-FFF2-40B4-BE49-F238E27FC236}">
                <a16:creationId xmlns:a16="http://schemas.microsoft.com/office/drawing/2014/main" id="{634555B7-021E-4F03-86B1-1439057AD2B5}"/>
              </a:ext>
            </a:extLst>
          </p:cNvPr>
          <p:cNvPicPr preferRelativeResize="0">
            <a:picLocks noChangeArrowheads="1"/>
          </p:cNvPicPr>
          <p:nvPr/>
        </p:nvPicPr>
        <p:blipFill>
          <a:blip r:embed="rId10">
            <a:extLst>
              <a:ext uri="{28A0092B-C50C-407E-A947-70E740481C1C}">
                <a14:useLocalDpi xmlns:a14="http://schemas.microsoft.com/office/drawing/2010/main" val="0"/>
              </a:ext>
            </a:extLst>
          </a:blip>
          <a:srcRect r="1709"/>
          <a:stretch>
            <a:fillRect/>
          </a:stretch>
        </p:blipFill>
        <p:spPr bwMode="auto">
          <a:xfrm>
            <a:off x="2857500" y="3767138"/>
            <a:ext cx="1460500" cy="1397000"/>
          </a:xfrm>
          <a:prstGeom prst="rect">
            <a:avLst/>
          </a:prstGeom>
          <a:noFill/>
          <a:ln w="9525" algn="ctr">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AB9F6-DF78-4D3D-80EE-3A99D5B1DFA5}"/>
              </a:ext>
            </a:extLst>
          </p:cNvPr>
          <p:cNvSpPr>
            <a:spLocks noGrp="1"/>
          </p:cNvSpPr>
          <p:nvPr>
            <p:ph type="title"/>
          </p:nvPr>
        </p:nvSpPr>
        <p:spPr>
          <a:ln>
            <a:miter lim="800000"/>
            <a:headEnd/>
            <a:tailEnd/>
          </a:ln>
        </p:spPr>
        <p:txBody>
          <a:bodyPr/>
          <a:lstStyle/>
          <a:p>
            <a:pPr algn="ctr" eaLnBrk="1" fontAlgn="auto" hangingPunct="1">
              <a:spcAft>
                <a:spcPts val="0"/>
              </a:spcAft>
              <a:defRPr/>
            </a:pPr>
            <a:r>
              <a:rPr lang="en-US" dirty="0">
                <a:latin typeface="Times New Roman" pitchFamily="18" charset="0"/>
                <a:cs typeface="Times New Roman" pitchFamily="18" charset="0"/>
              </a:rPr>
              <a:t>Section 6: Cleaning it up</a:t>
            </a:r>
          </a:p>
        </p:txBody>
      </p:sp>
      <p:pic>
        <p:nvPicPr>
          <p:cNvPr id="95235" name="Picture 2" descr="C:\Documents and Settings\christa.lee.douglas\Local Settings\Temporary Internet Files\Content.IE5\ICE5403T\MC900241319[1].wmf">
            <a:extLst>
              <a:ext uri="{FF2B5EF4-FFF2-40B4-BE49-F238E27FC236}">
                <a16:creationId xmlns:a16="http://schemas.microsoft.com/office/drawing/2014/main" id="{DDA15BEF-348A-4723-AE22-CBA30B2FF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0"/>
            <a:ext cx="3919538"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66967B16-2ABC-448D-836F-7931CB5781A9}"/>
              </a:ext>
            </a:extLst>
          </p:cNvPr>
          <p:cNvSpPr>
            <a:spLocks noGrp="1" noChangeArrowheads="1"/>
          </p:cNvSpPr>
          <p:nvPr>
            <p:ph idx="1"/>
          </p:nvPr>
        </p:nvSpPr>
        <p:spPr>
          <a:xfrm>
            <a:off x="0" y="1874838"/>
            <a:ext cx="6172200" cy="4983162"/>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latin typeface="Times New Roman" pitchFamily="18" charset="0"/>
                <a:cs typeface="Times New Roman" pitchFamily="18" charset="0"/>
              </a:rPr>
              <a:t>Good personal hygiene includes:</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Maintaining personal cleanliness</a:t>
            </a:r>
            <a:endParaRPr lang="en-US" sz="2800" dirty="0">
              <a:effectLst>
                <a:outerShdw blurRad="38100" dist="38100" dir="2700000" algn="tl">
                  <a:srgbClr val="FFFFFF"/>
                </a:outerShdw>
              </a:effectLst>
              <a:latin typeface="Times New Roman" pitchFamily="18" charset="0"/>
              <a:cs typeface="Times New Roman" pitchFamily="18" charset="0"/>
            </a:endParaRP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Wearing proper and clean attire</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Following hygienic hand practices</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Avoiding unsanitary habits and actions</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Maintaining good health</a:t>
            </a:r>
          </a:p>
          <a:p>
            <a:pPr marL="640080" lvl="1" indent="-246888" eaLnBrk="1" fontAlgn="auto" hangingPunct="1">
              <a:spcAft>
                <a:spcPts val="0"/>
              </a:spcAft>
              <a:buFont typeface="Wingdings 2"/>
              <a:buChar char=""/>
              <a:defRPr/>
            </a:pPr>
            <a:r>
              <a:rPr lang="en-US" sz="2800" dirty="0">
                <a:latin typeface="Times New Roman" pitchFamily="18" charset="0"/>
                <a:cs typeface="Times New Roman" pitchFamily="18" charset="0"/>
              </a:rPr>
              <a:t>Reporting illnesses</a:t>
            </a:r>
          </a:p>
        </p:txBody>
      </p:sp>
      <p:pic>
        <p:nvPicPr>
          <p:cNvPr id="15363" name="Picture 3" descr="glovecook">
            <a:extLst>
              <a:ext uri="{FF2B5EF4-FFF2-40B4-BE49-F238E27FC236}">
                <a16:creationId xmlns:a16="http://schemas.microsoft.com/office/drawing/2014/main" id="{6802441F-5560-4145-981A-624935D9F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1995488"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C7085707-C086-46E3-A0F3-33167C1D4F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83443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A13C77A-7ED4-47EF-88E8-F670A9487E5A}"/>
              </a:ext>
            </a:extLst>
          </p:cNvPr>
          <p:cNvSpPr>
            <a:spLocks noGrp="1" noChangeArrowheads="1"/>
          </p:cNvSpPr>
          <p:nvPr>
            <p:ph type="title"/>
          </p:nvPr>
        </p:nvSpPr>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Cleaning Vs. Sanitizing</a:t>
            </a:r>
          </a:p>
        </p:txBody>
      </p:sp>
      <p:sp>
        <p:nvSpPr>
          <p:cNvPr id="96259" name="Rectangle 3">
            <a:extLst>
              <a:ext uri="{FF2B5EF4-FFF2-40B4-BE49-F238E27FC236}">
                <a16:creationId xmlns:a16="http://schemas.microsoft.com/office/drawing/2014/main" id="{017957F2-8822-4F99-9405-BB8CF3D86DCB}"/>
              </a:ext>
            </a:extLst>
          </p:cNvPr>
          <p:cNvSpPr>
            <a:spLocks noGrp="1" noChangeArrowheads="1"/>
          </p:cNvSpPr>
          <p:nvPr>
            <p:ph idx="1"/>
          </p:nvPr>
        </p:nvSpPr>
        <p:spPr/>
        <p:txBody>
          <a:bodyPr/>
          <a:lstStyle/>
          <a:p>
            <a:pPr eaLnBrk="1" hangingPunct="1"/>
            <a:r>
              <a:rPr lang="en-US" altLang="en-US"/>
              <a:t>Cleaning</a:t>
            </a:r>
          </a:p>
          <a:p>
            <a:pPr lvl="1" eaLnBrk="1" hangingPunct="1"/>
            <a:r>
              <a:rPr lang="en-US" altLang="en-US"/>
              <a:t>Process of removing food and other types of soil from a surface </a:t>
            </a:r>
          </a:p>
          <a:p>
            <a:pPr eaLnBrk="1" hangingPunct="1"/>
            <a:r>
              <a:rPr lang="en-US" altLang="en-US"/>
              <a:t>Sanitizing</a:t>
            </a:r>
          </a:p>
          <a:p>
            <a:pPr lvl="1" eaLnBrk="1" hangingPunct="1"/>
            <a:r>
              <a:rPr lang="en-US" altLang="en-US"/>
              <a:t>Process of reducing the number </a:t>
            </a:r>
            <a:br>
              <a:rPr lang="en-US" altLang="en-US"/>
            </a:br>
            <a:r>
              <a:rPr lang="en-US" altLang="en-US"/>
              <a:t>of microorganisms on a clean surface </a:t>
            </a:r>
            <a:br>
              <a:rPr lang="en-US" altLang="en-US"/>
            </a:br>
            <a:r>
              <a:rPr lang="en-US" altLang="en-US"/>
              <a:t>to safe levels</a:t>
            </a:r>
          </a:p>
          <a:p>
            <a:pPr lvl="1" eaLnBrk="1" hangingPunct="1"/>
            <a:r>
              <a:rPr lang="en-US" altLang="en-US"/>
              <a:t>Surfaces must first be cleaned and                      rinsed before being sanitized </a:t>
            </a:r>
          </a:p>
          <a:p>
            <a:pPr lvl="1" eaLnBrk="1" hangingPunct="1"/>
            <a:endParaRPr lang="en-US" altLang="en-US"/>
          </a:p>
          <a:p>
            <a:pPr lvl="1" eaLnBrk="1" hangingPunct="1"/>
            <a:endParaRPr lang="en-US" altLang="en-US"/>
          </a:p>
        </p:txBody>
      </p:sp>
      <p:pic>
        <p:nvPicPr>
          <p:cNvPr id="96260" name="Picture 4" descr="Folia045">
            <a:extLst>
              <a:ext uri="{FF2B5EF4-FFF2-40B4-BE49-F238E27FC236}">
                <a16:creationId xmlns:a16="http://schemas.microsoft.com/office/drawing/2014/main" id="{2BED55A6-4FD7-4F07-AB21-1C876B4E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13" r="13464"/>
          <a:stretch>
            <a:fillRect/>
          </a:stretch>
        </p:blipFill>
        <p:spPr bwMode="auto">
          <a:xfrm>
            <a:off x="6629400" y="4191000"/>
            <a:ext cx="2209800" cy="2211388"/>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2C66847D-A081-4A4E-9E11-A6F58DB971E2}"/>
              </a:ext>
            </a:extLst>
          </p:cNvPr>
          <p:cNvSpPr>
            <a:spLocks noGrp="1" noChangeArrowheads="1"/>
          </p:cNvSpPr>
          <p:nvPr>
            <p:ph type="title"/>
          </p:nvPr>
        </p:nvSpPr>
        <p:spPr>
          <a:xfrm>
            <a:off x="152400" y="533400"/>
            <a:ext cx="8991600" cy="1600200"/>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Cleaning and Sanitizing Food-Contact Surfaces</a:t>
            </a:r>
          </a:p>
        </p:txBody>
      </p:sp>
      <p:sp>
        <p:nvSpPr>
          <p:cNvPr id="98307" name="Rectangle 3">
            <a:extLst>
              <a:ext uri="{FF2B5EF4-FFF2-40B4-BE49-F238E27FC236}">
                <a16:creationId xmlns:a16="http://schemas.microsoft.com/office/drawing/2014/main" id="{C76094B4-66D9-45B6-B692-8E35759B0EF5}"/>
              </a:ext>
            </a:extLst>
          </p:cNvPr>
          <p:cNvSpPr>
            <a:spLocks noGrp="1" noChangeArrowheads="1"/>
          </p:cNvSpPr>
          <p:nvPr>
            <p:ph idx="1"/>
          </p:nvPr>
        </p:nvSpPr>
        <p:spPr>
          <a:xfrm>
            <a:off x="304800" y="2468563"/>
            <a:ext cx="8229600" cy="4389437"/>
          </a:xfrm>
        </p:spPr>
        <p:txBody>
          <a:bodyPr/>
          <a:lstStyle/>
          <a:p>
            <a:pPr eaLnBrk="1" hangingPunct="1"/>
            <a:r>
              <a:rPr lang="en-US" altLang="en-US"/>
              <a:t>Food-contact surfaces must </a:t>
            </a:r>
            <a:br>
              <a:rPr lang="en-US" altLang="en-US"/>
            </a:br>
            <a:r>
              <a:rPr lang="en-US" altLang="en-US"/>
              <a:t>be washed, rinsed, and sanitized: </a:t>
            </a:r>
          </a:p>
          <a:p>
            <a:pPr lvl="1" eaLnBrk="1" hangingPunct="1"/>
            <a:r>
              <a:rPr lang="en-US" altLang="en-US"/>
              <a:t>After each use</a:t>
            </a:r>
          </a:p>
          <a:p>
            <a:pPr lvl="1" eaLnBrk="1" hangingPunct="1"/>
            <a:r>
              <a:rPr lang="en-US" altLang="en-US"/>
              <a:t>Anytime you begin working </a:t>
            </a:r>
            <a:br>
              <a:rPr lang="en-US" altLang="en-US"/>
            </a:br>
            <a:r>
              <a:rPr lang="en-US" altLang="en-US"/>
              <a:t>with another type of food</a:t>
            </a:r>
          </a:p>
          <a:p>
            <a:pPr lvl="1" eaLnBrk="1" hangingPunct="1"/>
            <a:r>
              <a:rPr lang="en-US" altLang="en-US"/>
              <a:t>After a task has been interrupted and the items may have been contaminated</a:t>
            </a:r>
          </a:p>
          <a:p>
            <a:pPr lvl="1" eaLnBrk="1" hangingPunct="1"/>
            <a:r>
              <a:rPr lang="en-US" altLang="en-US"/>
              <a:t>At 4-hour intervals if the items </a:t>
            </a:r>
            <a:br>
              <a:rPr lang="en-US" altLang="en-US"/>
            </a:br>
            <a:r>
              <a:rPr lang="en-US" altLang="en-US"/>
              <a:t>are in constant use </a:t>
            </a:r>
          </a:p>
          <a:p>
            <a:pPr eaLnBrk="1" hangingPunct="1"/>
            <a:endParaRPr lang="en-US" altLang="en-US"/>
          </a:p>
          <a:p>
            <a:pPr lvl="1" eaLnBrk="1" hangingPunct="1"/>
            <a:endParaRPr lang="en-US" altLang="en-US"/>
          </a:p>
          <a:p>
            <a:pPr lvl="1" eaLnBrk="1" hangingPunct="1"/>
            <a:endParaRPr lang="en-US" altLang="en-US"/>
          </a:p>
        </p:txBody>
      </p:sp>
      <p:pic>
        <p:nvPicPr>
          <p:cNvPr id="98308" name="Picture 4" descr="Scrub2">
            <a:extLst>
              <a:ext uri="{FF2B5EF4-FFF2-40B4-BE49-F238E27FC236}">
                <a16:creationId xmlns:a16="http://schemas.microsoft.com/office/drawing/2014/main" id="{FD45B46C-2469-4F02-BDE1-BB36669BE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51" r="15186"/>
          <a:stretch>
            <a:fillRect/>
          </a:stretch>
        </p:blipFill>
        <p:spPr bwMode="auto">
          <a:xfrm>
            <a:off x="6477000" y="1752600"/>
            <a:ext cx="1828800" cy="1822450"/>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1B7C70A-1917-4B91-893A-0B0B8FCF7E65}"/>
              </a:ext>
            </a:extLst>
          </p:cNvPr>
          <p:cNvSpPr>
            <a:spLocks noGrp="1" noChangeArrowheads="1"/>
          </p:cNvSpPr>
          <p:nvPr>
            <p:ph type="title"/>
          </p:nvPr>
        </p:nvSpPr>
        <p:spPr>
          <a:xfrm>
            <a:off x="3429000" y="762000"/>
            <a:ext cx="8229600" cy="1143000"/>
          </a:xfrm>
        </p:spPr>
        <p:txBody>
          <a:bodyPr/>
          <a:lstStyle/>
          <a:p>
            <a:pPr eaLnBrk="1" fontAlgn="auto" hangingPunct="1">
              <a:spcAft>
                <a:spcPts val="0"/>
              </a:spcAft>
              <a:defRPr/>
            </a:pPr>
            <a:r>
              <a:rPr lang="en-US" altLang="en-US">
                <a:latin typeface="Times New Roman" panose="02020603050405020304" pitchFamily="18" charset="0"/>
              </a:rPr>
              <a:t>PESTS</a:t>
            </a:r>
          </a:p>
        </p:txBody>
      </p:sp>
      <p:pic>
        <p:nvPicPr>
          <p:cNvPr id="39940" name="Picture 8" descr="American-cockroach">
            <a:extLst>
              <a:ext uri="{FF2B5EF4-FFF2-40B4-BE49-F238E27FC236}">
                <a16:creationId xmlns:a16="http://schemas.microsoft.com/office/drawing/2014/main" id="{C505C754-3B8B-4F52-BFD2-E2791F15D1E1}"/>
              </a:ext>
            </a:extLst>
          </p:cNvPr>
          <p:cNvPicPr>
            <a:picLocks noChangeAspect="1" noChangeArrowheads="1"/>
          </p:cNvPicPr>
          <p:nvPr/>
        </p:nvPicPr>
        <p:blipFill>
          <a:blip r:embed="rId3" cstate="print"/>
          <a:srcRect/>
          <a:stretch>
            <a:fillRect/>
          </a:stretch>
        </p:blipFill>
        <p:spPr bwMode="auto">
          <a:xfrm>
            <a:off x="6400800" y="1752600"/>
            <a:ext cx="2362200" cy="1762125"/>
          </a:xfrm>
          <a:prstGeom prst="rect">
            <a:avLst/>
          </a:prstGeom>
          <a:ln>
            <a:noFill/>
          </a:ln>
          <a:effectLst>
            <a:softEdge rad="112500"/>
          </a:effectLst>
        </p:spPr>
      </p:pic>
      <p:pic>
        <p:nvPicPr>
          <p:cNvPr id="39941" name="Picture 10" descr="Green-Bottle-Fly3">
            <a:extLst>
              <a:ext uri="{FF2B5EF4-FFF2-40B4-BE49-F238E27FC236}">
                <a16:creationId xmlns:a16="http://schemas.microsoft.com/office/drawing/2014/main" id="{B6E8F6E1-DAF5-4891-A4F3-E8F9F985982F}"/>
              </a:ext>
            </a:extLst>
          </p:cNvPr>
          <p:cNvPicPr>
            <a:picLocks noChangeAspect="1" noChangeArrowheads="1"/>
          </p:cNvPicPr>
          <p:nvPr/>
        </p:nvPicPr>
        <p:blipFill>
          <a:blip r:embed="rId4" cstate="print"/>
          <a:srcRect/>
          <a:stretch>
            <a:fillRect/>
          </a:stretch>
        </p:blipFill>
        <p:spPr bwMode="auto">
          <a:xfrm>
            <a:off x="3352800" y="2133600"/>
            <a:ext cx="1981200" cy="1371600"/>
          </a:xfrm>
          <a:prstGeom prst="rect">
            <a:avLst/>
          </a:prstGeom>
          <a:ln>
            <a:noFill/>
          </a:ln>
          <a:effectLst>
            <a:softEdge rad="112500"/>
          </a:effectLst>
        </p:spPr>
      </p:pic>
      <p:pic>
        <p:nvPicPr>
          <p:cNvPr id="39942" name="Picture 12" descr="mice_5638">
            <a:extLst>
              <a:ext uri="{FF2B5EF4-FFF2-40B4-BE49-F238E27FC236}">
                <a16:creationId xmlns:a16="http://schemas.microsoft.com/office/drawing/2014/main" id="{E3989CFF-15CE-4650-B131-8227C7ED576E}"/>
              </a:ext>
            </a:extLst>
          </p:cNvPr>
          <p:cNvPicPr>
            <a:picLocks noChangeAspect="1" noChangeArrowheads="1"/>
          </p:cNvPicPr>
          <p:nvPr/>
        </p:nvPicPr>
        <p:blipFill>
          <a:blip r:embed="rId5" cstate="print"/>
          <a:srcRect/>
          <a:stretch>
            <a:fillRect/>
          </a:stretch>
        </p:blipFill>
        <p:spPr bwMode="auto">
          <a:xfrm>
            <a:off x="457200" y="1981200"/>
            <a:ext cx="2281238" cy="1627188"/>
          </a:xfrm>
          <a:prstGeom prst="rect">
            <a:avLst/>
          </a:prstGeom>
          <a:ln>
            <a:noFill/>
          </a:ln>
          <a:effectLst>
            <a:softEdge rad="112500"/>
          </a:effectLst>
        </p:spPr>
      </p:pic>
      <p:pic>
        <p:nvPicPr>
          <p:cNvPr id="100358" name="Picture 7" descr="cr.jpg">
            <a:extLst>
              <a:ext uri="{FF2B5EF4-FFF2-40B4-BE49-F238E27FC236}">
                <a16:creationId xmlns:a16="http://schemas.microsoft.com/office/drawing/2014/main" id="{05BC8252-3FCB-4997-808A-F1A2773B3B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733800"/>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4C91BE5-A171-4F61-A59F-C3F3E568A680}"/>
              </a:ext>
            </a:extLst>
          </p:cNvPr>
          <p:cNvSpPr>
            <a:spLocks noGrp="1"/>
          </p:cNvSpPr>
          <p:nvPr>
            <p:ph type="title"/>
          </p:nvPr>
        </p:nvSpPr>
        <p:spPr>
          <a:xfrm>
            <a:off x="0" y="228600"/>
            <a:ext cx="8915400" cy="685800"/>
          </a:xfrm>
        </p:spPr>
        <p:txBody>
          <a:bodyPr>
            <a:normAutofit fontScale="90000"/>
          </a:bodyPr>
          <a:lstStyle/>
          <a:p>
            <a:pPr eaLnBrk="1" fontAlgn="auto" hangingPunct="1">
              <a:spcAft>
                <a:spcPts val="0"/>
              </a:spcAft>
              <a:defRPr/>
            </a:pPr>
            <a:r>
              <a:rPr lang="en-US" altLang="en-US" sz="4400">
                <a:latin typeface="Times New Roman" panose="02020603050405020304" pitchFamily="18" charset="0"/>
                <a:cs typeface="Times New Roman" panose="02020603050405020304" pitchFamily="18" charset="0"/>
              </a:rPr>
              <a:t>Where are they typically found?</a:t>
            </a:r>
          </a:p>
        </p:txBody>
      </p:sp>
      <p:pic>
        <p:nvPicPr>
          <p:cNvPr id="102403" name="Content Placeholder 3" descr="cr.jpg">
            <a:extLst>
              <a:ext uri="{FF2B5EF4-FFF2-40B4-BE49-F238E27FC236}">
                <a16:creationId xmlns:a16="http://schemas.microsoft.com/office/drawing/2014/main" id="{58D213B8-1A23-4FE1-B942-05660F37CDC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454" r="27454"/>
          <a:stretch>
            <a:fillRect/>
          </a:stretch>
        </p:blipFill>
        <p:spPr>
          <a:xfrm>
            <a:off x="4876800" y="750888"/>
            <a:ext cx="3675063" cy="5513387"/>
          </a:xfrm>
        </p:spPr>
      </p:pic>
      <p:sp>
        <p:nvSpPr>
          <p:cNvPr id="105475" name="Text Placeholder 5">
            <a:extLst>
              <a:ext uri="{FF2B5EF4-FFF2-40B4-BE49-F238E27FC236}">
                <a16:creationId xmlns:a16="http://schemas.microsoft.com/office/drawing/2014/main" id="{F1D3097D-DF82-4A04-B4B5-B7153E1FA2FF}"/>
              </a:ext>
            </a:extLst>
          </p:cNvPr>
          <p:cNvSpPr>
            <a:spLocks noGrp="1"/>
          </p:cNvSpPr>
          <p:nvPr>
            <p:ph type="body" sz="half" idx="2"/>
          </p:nvPr>
        </p:nvSpPr>
        <p:spPr>
          <a:xfrm>
            <a:off x="0" y="1066800"/>
            <a:ext cx="3124200" cy="41910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altLang="en-US" sz="1800"/>
              <a:t>Idle Equipment</a:t>
            </a:r>
          </a:p>
          <a:p>
            <a:pPr eaLnBrk="1" fontAlgn="auto" hangingPunct="1">
              <a:spcAft>
                <a:spcPts val="0"/>
              </a:spcAft>
              <a:buFont typeface="Arial" panose="020B0604020202020204" pitchFamily="34" charset="0"/>
              <a:buChar char="•"/>
              <a:defRPr/>
            </a:pPr>
            <a:r>
              <a:rPr lang="en-US" altLang="en-US" sz="1800"/>
              <a:t>Soft drink syrup cabinet</a:t>
            </a:r>
          </a:p>
          <a:p>
            <a:pPr eaLnBrk="1" fontAlgn="auto" hangingPunct="1">
              <a:spcAft>
                <a:spcPts val="0"/>
              </a:spcAft>
              <a:buFont typeface="Arial" panose="020B0604020202020204" pitchFamily="34" charset="0"/>
              <a:buChar char="•"/>
              <a:defRPr/>
            </a:pPr>
            <a:r>
              <a:rPr lang="en-US" altLang="en-US" sz="1800"/>
              <a:t>Steam table and salad bar</a:t>
            </a:r>
          </a:p>
          <a:p>
            <a:pPr eaLnBrk="1" fontAlgn="auto" hangingPunct="1">
              <a:spcAft>
                <a:spcPts val="0"/>
              </a:spcAft>
              <a:buFont typeface="Arial" panose="020B0604020202020204" pitchFamily="34" charset="0"/>
              <a:buChar char="•"/>
              <a:defRPr/>
            </a:pPr>
            <a:r>
              <a:rPr lang="en-US" altLang="en-US" sz="1800"/>
              <a:t>Behind Kick plates</a:t>
            </a:r>
          </a:p>
          <a:p>
            <a:pPr eaLnBrk="1" fontAlgn="auto" hangingPunct="1">
              <a:spcAft>
                <a:spcPts val="0"/>
              </a:spcAft>
              <a:buFont typeface="Arial" panose="020B0604020202020204" pitchFamily="34" charset="0"/>
              <a:buChar char="•"/>
              <a:defRPr/>
            </a:pPr>
            <a:r>
              <a:rPr lang="en-US" altLang="en-US" sz="1800"/>
              <a:t>Ice maker/cooler</a:t>
            </a:r>
          </a:p>
          <a:p>
            <a:pPr eaLnBrk="1" fontAlgn="auto" hangingPunct="1">
              <a:spcAft>
                <a:spcPts val="0"/>
              </a:spcAft>
              <a:buFont typeface="Arial" panose="020B0604020202020204" pitchFamily="34" charset="0"/>
              <a:buChar char="•"/>
              <a:defRPr/>
            </a:pPr>
            <a:r>
              <a:rPr lang="en-US" altLang="en-US" sz="1800"/>
              <a:t>Dishwasher</a:t>
            </a:r>
          </a:p>
          <a:p>
            <a:pPr eaLnBrk="1" fontAlgn="auto" hangingPunct="1">
              <a:spcAft>
                <a:spcPts val="0"/>
              </a:spcAft>
              <a:buFont typeface="Arial" panose="020B0604020202020204" pitchFamily="34" charset="0"/>
              <a:buChar char="•"/>
              <a:defRPr/>
            </a:pPr>
            <a:r>
              <a:rPr lang="en-US" altLang="en-US" sz="1800"/>
              <a:t>Floor Drains</a:t>
            </a:r>
          </a:p>
          <a:p>
            <a:pPr eaLnBrk="1" fontAlgn="auto" hangingPunct="1">
              <a:spcAft>
                <a:spcPts val="0"/>
              </a:spcAft>
              <a:buFont typeface="Arial" panose="020B0604020202020204" pitchFamily="34" charset="0"/>
              <a:buChar char="•"/>
              <a:defRPr/>
            </a:pPr>
            <a:r>
              <a:rPr lang="en-US" altLang="en-US" sz="1800"/>
              <a:t>Dining Room Booths</a:t>
            </a:r>
          </a:p>
          <a:p>
            <a:pPr eaLnBrk="1" fontAlgn="auto" hangingPunct="1">
              <a:spcAft>
                <a:spcPts val="0"/>
              </a:spcAft>
              <a:buFont typeface="Arial" panose="020B0604020202020204" pitchFamily="34" charset="0"/>
              <a:buChar char="•"/>
              <a:defRPr/>
            </a:pPr>
            <a:r>
              <a:rPr lang="en-US" altLang="en-US" sz="1800"/>
              <a:t>Planters</a:t>
            </a:r>
          </a:p>
          <a:p>
            <a:pPr eaLnBrk="1" fontAlgn="auto" hangingPunct="1">
              <a:spcAft>
                <a:spcPts val="0"/>
              </a:spcAft>
              <a:buFont typeface="Arial" panose="020B0604020202020204" pitchFamily="34" charset="0"/>
              <a:buChar char="•"/>
              <a:defRPr/>
            </a:pPr>
            <a:r>
              <a:rPr lang="en-US" altLang="en-US" sz="1800"/>
              <a:t>Tray Racks</a:t>
            </a:r>
          </a:p>
          <a:p>
            <a:pPr eaLnBrk="1" fontAlgn="auto" hangingPunct="1">
              <a:spcAft>
                <a:spcPts val="0"/>
              </a:spcAft>
              <a:buFont typeface="Arial" panose="020B0604020202020204" pitchFamily="34" charset="0"/>
              <a:buChar char="•"/>
              <a:defRPr/>
            </a:pPr>
            <a:r>
              <a:rPr lang="en-US" altLang="en-US" sz="1800"/>
              <a:t>Trash receptacles</a:t>
            </a:r>
          </a:p>
          <a:p>
            <a:pPr eaLnBrk="1" fontAlgn="auto" hangingPunct="1">
              <a:spcAft>
                <a:spcPts val="0"/>
              </a:spcAft>
              <a:buFont typeface="Arial" panose="020B0604020202020204" pitchFamily="34" charset="0"/>
              <a:buChar char="•"/>
              <a:defRPr/>
            </a:pPr>
            <a:r>
              <a:rPr lang="en-US" altLang="en-US" sz="1800"/>
              <a:t>Any place that they can find food, water, and shelter!</a:t>
            </a:r>
          </a:p>
        </p:txBody>
      </p:sp>
      <p:pic>
        <p:nvPicPr>
          <p:cNvPr id="102405" name="Picture 6" descr="http://www.foodsafetymagazine.com/fsm/cache/file/DC3F24BE-882C-4329-9DDE0AC3CDBD6140.jpg">
            <a:extLst>
              <a:ext uri="{FF2B5EF4-FFF2-40B4-BE49-F238E27FC236}">
                <a16:creationId xmlns:a16="http://schemas.microsoft.com/office/drawing/2014/main" id="{632108BF-7A12-41F9-8127-FCF8A5232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24200"/>
            <a:ext cx="2114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8" descr="http://abspestservice.com/wp-content/uploads/2012/09/pest-control-service.jpg">
            <a:extLst>
              <a:ext uri="{FF2B5EF4-FFF2-40B4-BE49-F238E27FC236}">
                <a16:creationId xmlns:a16="http://schemas.microsoft.com/office/drawing/2014/main" id="{4EF729A9-A704-46AE-ACBC-408CE6B29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10" descr="http://images.wisegeek.com/ants-surrounding-a-piece-of-food.jpg">
            <a:extLst>
              <a:ext uri="{FF2B5EF4-FFF2-40B4-BE49-F238E27FC236}">
                <a16:creationId xmlns:a16="http://schemas.microsoft.com/office/drawing/2014/main" id="{61597222-260C-43A8-86B3-2E55DF650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82713"/>
            <a:ext cx="17526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36AA9A38-91F5-4E77-BBB5-7D095C3639AF}"/>
              </a:ext>
            </a:extLst>
          </p:cNvPr>
          <p:cNvSpPr>
            <a:spLocks noGrp="1"/>
          </p:cNvSpPr>
          <p:nvPr>
            <p:ph type="title"/>
          </p:nvPr>
        </p:nvSpPr>
        <p:spPr>
          <a:xfrm>
            <a:off x="914400" y="457200"/>
            <a:ext cx="8229600" cy="1143000"/>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Deny them access!</a:t>
            </a:r>
          </a:p>
        </p:txBody>
      </p:sp>
      <p:sp>
        <p:nvSpPr>
          <p:cNvPr id="106499" name="Rectangle 6">
            <a:extLst>
              <a:ext uri="{FF2B5EF4-FFF2-40B4-BE49-F238E27FC236}">
                <a16:creationId xmlns:a16="http://schemas.microsoft.com/office/drawing/2014/main" id="{B6A59C9A-649B-4AFD-AD8D-300D5FCA9227}"/>
              </a:ext>
            </a:extLst>
          </p:cNvPr>
          <p:cNvSpPr>
            <a:spLocks noGrp="1" noChangeArrowheads="1"/>
          </p:cNvSpPr>
          <p:nvPr>
            <p:ph idx="1"/>
          </p:nvPr>
        </p:nvSpPr>
        <p:spPr/>
        <p:txBody>
          <a:bodyPr rtlCol="0">
            <a:normAutofit lnSpcReduction="10000"/>
          </a:bodyPr>
          <a:lstStyle/>
          <a:p>
            <a:pPr eaLnBrk="1" fontAlgn="auto" hangingPunct="1">
              <a:lnSpc>
                <a:spcPct val="80000"/>
              </a:lnSpc>
              <a:spcAft>
                <a:spcPts val="0"/>
              </a:spcAft>
              <a:defRPr/>
            </a:pPr>
            <a:r>
              <a:rPr lang="en-US" altLang="en-US" sz="2800">
                <a:latin typeface="Times New Roman" panose="02020603050405020304" pitchFamily="18" charset="0"/>
              </a:rPr>
              <a:t>Avoid pest infiltration by:</a:t>
            </a:r>
          </a:p>
          <a:p>
            <a:pPr lvl="1" eaLnBrk="1" fontAlgn="auto" hangingPunct="1">
              <a:lnSpc>
                <a:spcPct val="80000"/>
              </a:lnSpc>
              <a:spcAft>
                <a:spcPts val="0"/>
              </a:spcAft>
              <a:defRPr/>
            </a:pPr>
            <a:r>
              <a:rPr lang="en-US" altLang="en-US" sz="2800">
                <a:latin typeface="Times New Roman" panose="02020603050405020304" pitchFamily="18" charset="0"/>
              </a:rPr>
              <a:t>Denying them access to your area.</a:t>
            </a:r>
          </a:p>
          <a:p>
            <a:pPr lvl="2" eaLnBrk="1" fontAlgn="auto" hangingPunct="1">
              <a:lnSpc>
                <a:spcPct val="80000"/>
              </a:lnSpc>
              <a:spcAft>
                <a:spcPts val="0"/>
              </a:spcAft>
              <a:defRPr/>
            </a:pPr>
            <a:r>
              <a:rPr lang="en-US" altLang="en-US" sz="2800">
                <a:latin typeface="Times New Roman" panose="02020603050405020304" pitchFamily="18" charset="0"/>
              </a:rPr>
              <a:t>Keeping your area clean.</a:t>
            </a:r>
          </a:p>
          <a:p>
            <a:pPr lvl="2" eaLnBrk="1" fontAlgn="auto" hangingPunct="1">
              <a:lnSpc>
                <a:spcPct val="80000"/>
              </a:lnSpc>
              <a:spcAft>
                <a:spcPts val="0"/>
              </a:spcAft>
              <a:defRPr/>
            </a:pPr>
            <a:r>
              <a:rPr lang="en-US" altLang="en-US" sz="2800">
                <a:latin typeface="Times New Roman" panose="02020603050405020304" pitchFamily="18" charset="0"/>
              </a:rPr>
              <a:t>Clean up food debris from areas where food is served (to include off the ground).</a:t>
            </a:r>
          </a:p>
          <a:p>
            <a:pPr lvl="2" eaLnBrk="1" fontAlgn="auto" hangingPunct="1">
              <a:lnSpc>
                <a:spcPct val="80000"/>
              </a:lnSpc>
              <a:spcAft>
                <a:spcPts val="0"/>
              </a:spcAft>
              <a:defRPr/>
            </a:pPr>
            <a:r>
              <a:rPr lang="en-US" altLang="en-US" sz="2800">
                <a:latin typeface="Times New Roman" panose="02020603050405020304" pitchFamily="18" charset="0"/>
              </a:rPr>
              <a:t>Clean and monitor areas most susceptible to pests.</a:t>
            </a:r>
          </a:p>
          <a:p>
            <a:pPr lvl="2" eaLnBrk="1" fontAlgn="auto" hangingPunct="1">
              <a:lnSpc>
                <a:spcPct val="80000"/>
              </a:lnSpc>
              <a:spcAft>
                <a:spcPts val="0"/>
              </a:spcAft>
              <a:defRPr/>
            </a:pPr>
            <a:r>
              <a:rPr lang="en-US" altLang="en-US" sz="2800">
                <a:latin typeface="Times New Roman" panose="02020603050405020304" pitchFamily="18" charset="0"/>
              </a:rPr>
              <a:t>Dispose of garbage quickly.</a:t>
            </a:r>
          </a:p>
          <a:p>
            <a:pPr lvl="2" eaLnBrk="1" fontAlgn="auto" hangingPunct="1">
              <a:lnSpc>
                <a:spcPct val="80000"/>
              </a:lnSpc>
              <a:spcAft>
                <a:spcPts val="0"/>
              </a:spcAft>
              <a:defRPr/>
            </a:pPr>
            <a:r>
              <a:rPr lang="en-US" altLang="en-US" sz="2800">
                <a:latin typeface="Times New Roman" panose="02020603050405020304" pitchFamily="18" charset="0"/>
              </a:rPr>
              <a:t>If utilizing garbage receptacles or trash bags, ensure that the receptacles have a lid and are closed/covered when not in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F182877-37B2-42AC-85C6-D7B4E4B03056}"/>
              </a:ext>
            </a:extLst>
          </p:cNvPr>
          <p:cNvSpPr>
            <a:spLocks noGrp="1" noChangeArrowheads="1"/>
          </p:cNvSpPr>
          <p:nvPr>
            <p:ph type="title"/>
          </p:nvPr>
        </p:nvSpPr>
        <p:spPr>
          <a:xfrm>
            <a:off x="914400" y="304800"/>
            <a:ext cx="8229600" cy="1143000"/>
          </a:xfrm>
        </p:spPr>
        <p:txBody>
          <a:bodyPr/>
          <a:lstStyle/>
          <a:p>
            <a:pPr eaLnBrk="1" fontAlgn="auto" hangingPunct="1">
              <a:spcAft>
                <a:spcPts val="0"/>
              </a:spcAft>
              <a:defRPr/>
            </a:pPr>
            <a:r>
              <a:rPr lang="en-US" altLang="en-US">
                <a:latin typeface="Times New Roman" panose="02020603050405020304" pitchFamily="18" charset="0"/>
              </a:rPr>
              <a:t>SUMMARY</a:t>
            </a:r>
          </a:p>
        </p:txBody>
      </p:sp>
      <p:sp>
        <p:nvSpPr>
          <p:cNvPr id="231427" name="Rectangle 3">
            <a:extLst>
              <a:ext uri="{FF2B5EF4-FFF2-40B4-BE49-F238E27FC236}">
                <a16:creationId xmlns:a16="http://schemas.microsoft.com/office/drawing/2014/main" id="{9E573C8F-743C-4EAA-AF45-C8AFE249D696}"/>
              </a:ext>
            </a:extLst>
          </p:cNvPr>
          <p:cNvSpPr>
            <a:spLocks noGrp="1" noChangeArrowheads="1"/>
          </p:cNvSpPr>
          <p:nvPr>
            <p:ph idx="1"/>
          </p:nvPr>
        </p:nvSpPr>
        <p:spPr>
          <a:xfrm>
            <a:off x="457200" y="1524000"/>
            <a:ext cx="8229600" cy="50292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3500" dirty="0" err="1">
                <a:latin typeface="Times New Roman" pitchFamily="18" charset="0"/>
              </a:rPr>
              <a:t>Foodborne</a:t>
            </a:r>
            <a:r>
              <a:rPr lang="en-US" sz="3500" dirty="0">
                <a:latin typeface="Times New Roman" pitchFamily="18" charset="0"/>
              </a:rPr>
              <a:t> illnesses are </a:t>
            </a:r>
            <a:r>
              <a:rPr lang="en-US" sz="3500" b="1" u="sng" dirty="0">
                <a:latin typeface="Times New Roman" pitchFamily="18" charset="0"/>
              </a:rPr>
              <a:t>PREVENTABLE</a:t>
            </a:r>
            <a:r>
              <a:rPr lang="en-US" sz="3500" dirty="0">
                <a:latin typeface="Times New Roman" pitchFamily="18" charset="0"/>
              </a:rPr>
              <a:t>!!</a:t>
            </a:r>
          </a:p>
          <a:p>
            <a:pPr marL="274320" indent="-274320" eaLnBrk="1" fontAlgn="auto" hangingPunct="1">
              <a:spcAft>
                <a:spcPts val="0"/>
              </a:spcAft>
              <a:buClr>
                <a:schemeClr val="accent3"/>
              </a:buClr>
              <a:buFont typeface="Wingdings 2"/>
              <a:buChar char=""/>
              <a:defRPr/>
            </a:pPr>
            <a:r>
              <a:rPr lang="en-US" sz="3500" dirty="0">
                <a:latin typeface="Times New Roman" pitchFamily="18" charset="0"/>
              </a:rPr>
              <a:t>Keep food out of the Temperature Danger Zone </a:t>
            </a:r>
            <a:r>
              <a:rPr lang="en-US" sz="3500" dirty="0">
                <a:solidFill>
                  <a:srgbClr val="FF0000"/>
                </a:solidFill>
                <a:latin typeface="Times New Roman" pitchFamily="18" charset="0"/>
              </a:rPr>
              <a:t>BETWEEN</a:t>
            </a:r>
            <a:r>
              <a:rPr lang="en-US" sz="3500" dirty="0">
                <a:latin typeface="Times New Roman" pitchFamily="18" charset="0"/>
              </a:rPr>
              <a:t> 41- 135 degrees Fahrenheit!</a:t>
            </a:r>
          </a:p>
          <a:p>
            <a:pPr marL="274320" indent="-274320" eaLnBrk="1" fontAlgn="auto" hangingPunct="1">
              <a:spcAft>
                <a:spcPts val="0"/>
              </a:spcAft>
              <a:buClr>
                <a:schemeClr val="accent3"/>
              </a:buClr>
              <a:buFont typeface="Wingdings 2"/>
              <a:buChar char=""/>
              <a:defRPr/>
            </a:pPr>
            <a:r>
              <a:rPr lang="en-US" sz="3500" dirty="0">
                <a:latin typeface="Times New Roman" pitchFamily="18" charset="0"/>
              </a:rPr>
              <a:t>Protect food from all sources of contamination!</a:t>
            </a:r>
          </a:p>
          <a:p>
            <a:pPr marL="274320" indent="-274320" eaLnBrk="1" fontAlgn="auto" hangingPunct="1">
              <a:spcAft>
                <a:spcPts val="0"/>
              </a:spcAft>
              <a:buClr>
                <a:schemeClr val="accent3"/>
              </a:buClr>
              <a:buFont typeface="Wingdings 2"/>
              <a:buChar char=""/>
              <a:defRPr/>
            </a:pPr>
            <a:r>
              <a:rPr lang="en-US" sz="3500" dirty="0">
                <a:latin typeface="Times New Roman" pitchFamily="18" charset="0"/>
              </a:rPr>
              <a:t>Practice good personal hygiene. When in doubt, wash your hands!</a:t>
            </a:r>
          </a:p>
          <a:p>
            <a:pPr marL="274320" indent="-274320" eaLnBrk="1" fontAlgn="auto" hangingPunct="1">
              <a:spcAft>
                <a:spcPts val="0"/>
              </a:spcAft>
              <a:buClr>
                <a:schemeClr val="accent3"/>
              </a:buClr>
              <a:buFont typeface="Wingdings 2"/>
              <a:buChar char=""/>
              <a:defRPr/>
            </a:pPr>
            <a:r>
              <a:rPr lang="en-US" sz="3500" dirty="0">
                <a:latin typeface="Times New Roman" pitchFamily="18" charset="0"/>
              </a:rPr>
              <a:t>Ensure your thermometer is calibrated!</a:t>
            </a:r>
          </a:p>
          <a:p>
            <a:pPr marL="274320" indent="-274320" eaLnBrk="1" fontAlgn="auto" hangingPunct="1">
              <a:spcAft>
                <a:spcPts val="0"/>
              </a:spcAft>
              <a:buClr>
                <a:schemeClr val="accent3"/>
              </a:buClr>
              <a:buFont typeface="Wingdings 2"/>
              <a:buChar char=""/>
              <a:defRPr/>
            </a:pPr>
            <a:r>
              <a:rPr lang="en-US" sz="3500" dirty="0">
                <a:latin typeface="Times New Roman" pitchFamily="18" charset="0"/>
              </a:rPr>
              <a:t>A helpful quick reference sheet will be attached to this slideshow to print and keep in your food service area!</a:t>
            </a:r>
          </a:p>
          <a:p>
            <a:pPr marL="274320" indent="-274320" eaLnBrk="1" fontAlgn="auto" hangingPunct="1">
              <a:spcAft>
                <a:spcPts val="0"/>
              </a:spcAft>
              <a:buClr>
                <a:schemeClr val="accent3"/>
              </a:buClr>
              <a:buFont typeface="Wingdings 2"/>
              <a:buChar char=""/>
              <a:defRPr/>
            </a:pPr>
            <a:endParaRPr lang="en-US" sz="3200" dirty="0">
              <a:latin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D1FC63E-C626-4F0B-9DD1-0CFEB269FA5E}"/>
              </a:ext>
            </a:extLst>
          </p:cNvPr>
          <p:cNvSpPr>
            <a:spLocks noGrp="1" noChangeArrowheads="1"/>
          </p:cNvSpPr>
          <p:nvPr>
            <p:ph type="title"/>
          </p:nvPr>
        </p:nvSpPr>
        <p:spPr>
          <a:xfrm>
            <a:off x="457200" y="609600"/>
            <a:ext cx="8229600" cy="1143000"/>
          </a:xfrm>
        </p:spPr>
        <p:txBody>
          <a:bodyPr/>
          <a:lstStyle/>
          <a:p>
            <a:pPr algn="ctr" eaLnBrk="1" fontAlgn="auto" hangingPunct="1">
              <a:spcAft>
                <a:spcPts val="0"/>
              </a:spcAft>
              <a:defRPr/>
            </a:pPr>
            <a:r>
              <a:rPr lang="en-US" altLang="en-US">
                <a:latin typeface="Times New Roman" panose="02020603050405020304" pitchFamily="18" charset="0"/>
              </a:rPr>
              <a:t>QUESTIONS/CONCERNS?</a:t>
            </a:r>
          </a:p>
        </p:txBody>
      </p:sp>
      <p:sp>
        <p:nvSpPr>
          <p:cNvPr id="175108" name="Text Box 4">
            <a:extLst>
              <a:ext uri="{FF2B5EF4-FFF2-40B4-BE49-F238E27FC236}">
                <a16:creationId xmlns:a16="http://schemas.microsoft.com/office/drawing/2014/main" id="{F1F1E2AC-4C3A-4CC2-BCF1-730DBBE6C983}"/>
              </a:ext>
            </a:extLst>
          </p:cNvPr>
          <p:cNvSpPr txBox="1">
            <a:spLocks noChangeArrowheads="1"/>
          </p:cNvSpPr>
          <p:nvPr/>
        </p:nvSpPr>
        <p:spPr bwMode="auto">
          <a:xfrm>
            <a:off x="898525" y="5181600"/>
            <a:ext cx="4359275" cy="1754326"/>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dirty="0">
                <a:solidFill>
                  <a:schemeClr val="accent1">
                    <a:lumMod val="75000"/>
                  </a:schemeClr>
                </a:solidFill>
                <a:latin typeface="Times New Roman" pitchFamily="18" charset="0"/>
              </a:rPr>
              <a:t>Contact :Environmental Health, TAMC </a:t>
            </a:r>
            <a:r>
              <a:rPr lang="en-US" dirty="0" err="1">
                <a:solidFill>
                  <a:schemeClr val="accent1">
                    <a:lumMod val="75000"/>
                  </a:schemeClr>
                </a:solidFill>
                <a:latin typeface="Times New Roman" pitchFamily="18" charset="0"/>
              </a:rPr>
              <a:t>Bldg</a:t>
            </a:r>
            <a:r>
              <a:rPr lang="en-US" dirty="0">
                <a:solidFill>
                  <a:schemeClr val="accent1">
                    <a:lumMod val="75000"/>
                  </a:schemeClr>
                </a:solidFill>
                <a:latin typeface="Times New Roman" pitchFamily="18" charset="0"/>
              </a:rPr>
              <a:t> 147, 1 Jarrett White Rd.  </a:t>
            </a:r>
          </a:p>
          <a:p>
            <a:pPr eaLnBrk="1" fontAlgn="auto" hangingPunct="1">
              <a:spcBef>
                <a:spcPts val="0"/>
              </a:spcBef>
              <a:spcAft>
                <a:spcPts val="0"/>
              </a:spcAft>
              <a:defRPr/>
            </a:pPr>
            <a:r>
              <a:rPr lang="en-US" b="1" u="sng" dirty="0">
                <a:solidFill>
                  <a:schemeClr val="accent1">
                    <a:lumMod val="75000"/>
                  </a:schemeClr>
                </a:solidFill>
                <a:latin typeface="Times New Roman" pitchFamily="18" charset="0"/>
              </a:rPr>
              <a:t>Deputy Chief of EH</a:t>
            </a:r>
            <a:r>
              <a:rPr lang="en-US" dirty="0">
                <a:solidFill>
                  <a:schemeClr val="accent1">
                    <a:lumMod val="75000"/>
                  </a:schemeClr>
                </a:solidFill>
                <a:latin typeface="Times New Roman" pitchFamily="18" charset="0"/>
              </a:rPr>
              <a:t>: LTC Derrick, David </a:t>
            </a:r>
            <a:r>
              <a:rPr lang="en-US" dirty="0">
                <a:solidFill>
                  <a:schemeClr val="accent1">
                    <a:lumMod val="75000"/>
                  </a:schemeClr>
                </a:solidFill>
                <a:latin typeface="Times New Roman" pitchFamily="18" charset="0"/>
                <a:cs typeface="Arial" charset="0"/>
              </a:rPr>
              <a:t>433-9938</a:t>
            </a:r>
            <a:endParaRPr lang="en-US" dirty="0">
              <a:solidFill>
                <a:schemeClr val="accent1">
                  <a:lumMod val="75000"/>
                </a:schemeClr>
              </a:solidFill>
              <a:latin typeface="Times New Roman" pitchFamily="18" charset="0"/>
            </a:endParaRPr>
          </a:p>
          <a:p>
            <a:pPr eaLnBrk="1" fontAlgn="auto" hangingPunct="1">
              <a:spcBef>
                <a:spcPts val="0"/>
              </a:spcBef>
              <a:spcAft>
                <a:spcPts val="0"/>
              </a:spcAft>
              <a:defRPr/>
            </a:pPr>
            <a:r>
              <a:rPr lang="en-US" b="1" u="sng" dirty="0">
                <a:solidFill>
                  <a:schemeClr val="accent1">
                    <a:lumMod val="75000"/>
                  </a:schemeClr>
                </a:solidFill>
                <a:latin typeface="Times New Roman" pitchFamily="18" charset="0"/>
              </a:rPr>
              <a:t>NCOIC of EH</a:t>
            </a:r>
            <a:r>
              <a:rPr lang="en-US" dirty="0">
                <a:solidFill>
                  <a:schemeClr val="accent1">
                    <a:lumMod val="75000"/>
                  </a:schemeClr>
                </a:solidFill>
                <a:latin typeface="Times New Roman" pitchFamily="18" charset="0"/>
              </a:rPr>
              <a:t>: SGT Renihan, Morgan </a:t>
            </a:r>
            <a:r>
              <a:rPr lang="en-US" dirty="0">
                <a:solidFill>
                  <a:schemeClr val="accent1">
                    <a:lumMod val="75000"/>
                  </a:schemeClr>
                </a:solidFill>
                <a:latin typeface="Times New Roman" pitchFamily="18" charset="0"/>
                <a:cs typeface="Arial" charset="0"/>
              </a:rPr>
              <a:t>433-6694</a:t>
            </a:r>
            <a:endParaRPr lang="en-US" dirty="0">
              <a:solidFill>
                <a:schemeClr val="accent1">
                  <a:lumMod val="75000"/>
                </a:schemeClr>
              </a:solidFill>
              <a:latin typeface="Times New Roman" pitchFamily="18" charset="0"/>
            </a:endParaRPr>
          </a:p>
        </p:txBody>
      </p:sp>
      <p:pic>
        <p:nvPicPr>
          <p:cNvPr id="105476" name="Picture 2" descr="C:\Documents and Settings\christa.lee.douglas\Local Settings\Temporary Internet Files\Content.IE5\SQGPLEQU\MC900389266[1].wmf">
            <a:extLst>
              <a:ext uri="{FF2B5EF4-FFF2-40B4-BE49-F238E27FC236}">
                <a16:creationId xmlns:a16="http://schemas.microsoft.com/office/drawing/2014/main" id="{C101F072-849E-4A52-A960-B47CC033B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33600"/>
            <a:ext cx="35417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6" descr="http://www.forthoodpresscenter.com/clients/3439/402807.jpg">
            <a:extLst>
              <a:ext uri="{FF2B5EF4-FFF2-40B4-BE49-F238E27FC236}">
                <a16:creationId xmlns:a16="http://schemas.microsoft.com/office/drawing/2014/main" id="{70D8E735-FD71-4665-8D87-74A738177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10" descr="https://scontent-a-lax.xx.fbcdn.net/hphotos-ash2/l/t1/380374_2419404730259_2004099538_n.jpg">
            <a:extLst>
              <a:ext uri="{FF2B5EF4-FFF2-40B4-BE49-F238E27FC236}">
                <a16:creationId xmlns:a16="http://schemas.microsoft.com/office/drawing/2014/main" id="{06E7C650-CE06-463D-ABF5-75AA9BDE5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12" descr="https://scontent-b-lax.xx.fbcdn.net/hphotos-ash4/t1/1460067_10202885302123059_634599442_n.jpg">
            <a:extLst>
              <a:ext uri="{FF2B5EF4-FFF2-40B4-BE49-F238E27FC236}">
                <a16:creationId xmlns:a16="http://schemas.microsoft.com/office/drawing/2014/main" id="{811ECE14-4A1D-4C41-A6AA-91D3DD756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28A5702-3FB0-4030-890E-B5FAD865BBED}"/>
              </a:ext>
            </a:extLst>
          </p:cNvPr>
          <p:cNvSpPr>
            <a:spLocks noGrp="1" noChangeArrowheads="1"/>
          </p:cNvSpPr>
          <p:nvPr>
            <p:ph type="title"/>
          </p:nvPr>
        </p:nvSpPr>
        <p:spPr>
          <a:xfrm>
            <a:off x="0" y="762000"/>
            <a:ext cx="9144000" cy="723900"/>
          </a:xfrm>
        </p:spPr>
        <p:txBody>
          <a:bodyPr>
            <a:spAutoFit/>
          </a:bodyPr>
          <a:lstStyle/>
          <a:p>
            <a:pPr algn="ctr" eaLnBrk="1" fontAlgn="auto" hangingPunct="1">
              <a:spcAft>
                <a:spcPts val="0"/>
              </a:spcAft>
              <a:defRPr/>
            </a:pPr>
            <a:r>
              <a:rPr lang="en-US" altLang="en-US" sz="4400">
                <a:latin typeface="Times New Roman" panose="02020603050405020304" pitchFamily="18" charset="0"/>
                <a:cs typeface="Times New Roman" panose="02020603050405020304" pitchFamily="18" charset="0"/>
              </a:rPr>
              <a:t>How Food Handlers Contaminate Food</a:t>
            </a:r>
          </a:p>
        </p:txBody>
      </p:sp>
      <p:pic>
        <p:nvPicPr>
          <p:cNvPr id="17411" name="Picture 4" descr="Page 4-4">
            <a:extLst>
              <a:ext uri="{FF2B5EF4-FFF2-40B4-BE49-F238E27FC236}">
                <a16:creationId xmlns:a16="http://schemas.microsoft.com/office/drawing/2014/main" id="{A86150E0-3A03-419E-8012-FFA1454E731D}"/>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3163888" y="2478088"/>
            <a:ext cx="21320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5">
            <a:extLst>
              <a:ext uri="{FF2B5EF4-FFF2-40B4-BE49-F238E27FC236}">
                <a16:creationId xmlns:a16="http://schemas.microsoft.com/office/drawing/2014/main" id="{509FFF4B-BCEF-4796-B50A-96790BFBADEC}"/>
              </a:ext>
            </a:extLst>
          </p:cNvPr>
          <p:cNvSpPr>
            <a:spLocks noChangeArrowheads="1"/>
          </p:cNvSpPr>
          <p:nvPr/>
        </p:nvSpPr>
        <p:spPr bwMode="auto">
          <a:xfrm>
            <a:off x="533400" y="1676400"/>
            <a:ext cx="411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Improper or no hair restraints </a:t>
            </a:r>
          </a:p>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Running fingers/touching</a:t>
            </a:r>
            <a:br>
              <a:rPr lang="en-US" altLang="en-US" sz="1800">
                <a:latin typeface="Times New Roman" panose="02020603050405020304" pitchFamily="18" charset="0"/>
                <a:cs typeface="Times New Roman" panose="02020603050405020304" pitchFamily="18" charset="0"/>
              </a:rPr>
            </a:br>
            <a:r>
              <a:rPr lang="en-US" altLang="en-US" sz="1800">
                <a:latin typeface="Times New Roman" panose="02020603050405020304" pitchFamily="18" charset="0"/>
                <a:cs typeface="Times New Roman" panose="02020603050405020304" pitchFamily="18" charset="0"/>
              </a:rPr>
              <a:t>hair</a:t>
            </a:r>
          </a:p>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Wiping or touching</a:t>
            </a: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the nose                                                                                                                        </a:t>
            </a:r>
          </a:p>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Rubbing and touching </a:t>
            </a: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your ears </a:t>
            </a:r>
          </a:p>
        </p:txBody>
      </p:sp>
      <p:sp>
        <p:nvSpPr>
          <p:cNvPr id="17413" name="Text Box 6">
            <a:extLst>
              <a:ext uri="{FF2B5EF4-FFF2-40B4-BE49-F238E27FC236}">
                <a16:creationId xmlns:a16="http://schemas.microsoft.com/office/drawing/2014/main" id="{5B634577-898E-4166-B466-B22225F6433B}"/>
              </a:ext>
            </a:extLst>
          </p:cNvPr>
          <p:cNvSpPr txBox="1">
            <a:spLocks noChangeArrowheads="1"/>
          </p:cNvSpPr>
          <p:nvPr/>
        </p:nvSpPr>
        <p:spPr bwMode="auto">
          <a:xfrm>
            <a:off x="152400" y="17526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A</a:t>
            </a:r>
            <a:endParaRPr lang="en-US" altLang="en-US" sz="1400">
              <a:solidFill>
                <a:schemeClr val="bg1"/>
              </a:solidFill>
              <a:latin typeface="Arial" panose="020B0604020202020204" pitchFamily="34" charset="0"/>
            </a:endParaRPr>
          </a:p>
        </p:txBody>
      </p:sp>
      <p:sp>
        <p:nvSpPr>
          <p:cNvPr id="17414" name="Text Box 7">
            <a:extLst>
              <a:ext uri="{FF2B5EF4-FFF2-40B4-BE49-F238E27FC236}">
                <a16:creationId xmlns:a16="http://schemas.microsoft.com/office/drawing/2014/main" id="{6D5CA5BD-76F8-45CD-A008-E811D5F4BC3E}"/>
              </a:ext>
            </a:extLst>
          </p:cNvPr>
          <p:cNvSpPr txBox="1">
            <a:spLocks noChangeArrowheads="1"/>
          </p:cNvSpPr>
          <p:nvPr/>
        </p:nvSpPr>
        <p:spPr bwMode="auto">
          <a:xfrm>
            <a:off x="152400" y="25146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B</a:t>
            </a:r>
            <a:endParaRPr lang="en-US" altLang="en-US" sz="1400">
              <a:solidFill>
                <a:schemeClr val="bg1"/>
              </a:solidFill>
              <a:latin typeface="Arial" panose="020B0604020202020204" pitchFamily="34" charset="0"/>
            </a:endParaRPr>
          </a:p>
        </p:txBody>
      </p:sp>
      <p:sp>
        <p:nvSpPr>
          <p:cNvPr id="17415" name="Text Box 8">
            <a:extLst>
              <a:ext uri="{FF2B5EF4-FFF2-40B4-BE49-F238E27FC236}">
                <a16:creationId xmlns:a16="http://schemas.microsoft.com/office/drawing/2014/main" id="{B49587F4-433F-485D-811F-1CC260E4177A}"/>
              </a:ext>
            </a:extLst>
          </p:cNvPr>
          <p:cNvSpPr txBox="1">
            <a:spLocks noChangeArrowheads="1"/>
          </p:cNvSpPr>
          <p:nvPr/>
        </p:nvSpPr>
        <p:spPr bwMode="auto">
          <a:xfrm>
            <a:off x="152400" y="36576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C</a:t>
            </a:r>
            <a:endParaRPr lang="en-US" altLang="en-US" sz="1400">
              <a:solidFill>
                <a:schemeClr val="bg1"/>
              </a:solidFill>
              <a:latin typeface="Arial" panose="020B0604020202020204" pitchFamily="34" charset="0"/>
            </a:endParaRPr>
          </a:p>
        </p:txBody>
      </p:sp>
      <p:sp>
        <p:nvSpPr>
          <p:cNvPr id="17416" name="Text Box 9">
            <a:extLst>
              <a:ext uri="{FF2B5EF4-FFF2-40B4-BE49-F238E27FC236}">
                <a16:creationId xmlns:a16="http://schemas.microsoft.com/office/drawing/2014/main" id="{FE7B45B8-BD55-44FC-AE91-186CB5E809BA}"/>
              </a:ext>
            </a:extLst>
          </p:cNvPr>
          <p:cNvSpPr txBox="1">
            <a:spLocks noChangeArrowheads="1"/>
          </p:cNvSpPr>
          <p:nvPr/>
        </p:nvSpPr>
        <p:spPr bwMode="auto">
          <a:xfrm>
            <a:off x="152400" y="48768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D</a:t>
            </a:r>
            <a:endParaRPr lang="en-US" altLang="en-US" sz="1400">
              <a:solidFill>
                <a:schemeClr val="bg1"/>
              </a:solidFill>
              <a:latin typeface="Arial" panose="020B0604020202020204" pitchFamily="34" charset="0"/>
            </a:endParaRPr>
          </a:p>
        </p:txBody>
      </p:sp>
      <p:sp>
        <p:nvSpPr>
          <p:cNvPr id="17417" name="Rectangle 10">
            <a:extLst>
              <a:ext uri="{FF2B5EF4-FFF2-40B4-BE49-F238E27FC236}">
                <a16:creationId xmlns:a16="http://schemas.microsoft.com/office/drawing/2014/main" id="{53264AC7-60A7-4748-B9C2-D8995EB3E858}"/>
              </a:ext>
            </a:extLst>
          </p:cNvPr>
          <p:cNvSpPr>
            <a:spLocks noChangeArrowheads="1"/>
          </p:cNvSpPr>
          <p:nvPr/>
        </p:nvSpPr>
        <p:spPr bwMode="auto">
          <a:xfrm>
            <a:off x="5943600" y="2667000"/>
            <a:ext cx="3733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Touching a pimple or </a:t>
            </a:r>
            <a:br>
              <a:rPr lang="en-US" altLang="en-US" sz="1800">
                <a:latin typeface="Times New Roman" panose="02020603050405020304" pitchFamily="18" charset="0"/>
                <a:cs typeface="Times New Roman" panose="02020603050405020304" pitchFamily="18" charset="0"/>
              </a:rPr>
            </a:br>
            <a:r>
              <a:rPr lang="en-US" altLang="en-US" sz="1800">
                <a:latin typeface="Times New Roman" panose="02020603050405020304" pitchFamily="18" charset="0"/>
                <a:cs typeface="Times New Roman" panose="02020603050405020304" pitchFamily="18" charset="0"/>
              </a:rPr>
              <a:t>open sore</a:t>
            </a:r>
          </a:p>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Wearing a dirty uniform </a:t>
            </a:r>
          </a:p>
          <a:p>
            <a:pPr eaLnBrk="1" hangingPunct="1">
              <a:lnSpc>
                <a:spcPct val="100000"/>
              </a:lnSpc>
              <a:spcBef>
                <a:spcPct val="50000"/>
              </a:spcBef>
              <a:buFontTx/>
              <a:buNone/>
            </a:pPr>
            <a:endParaRPr lang="en-US" altLang="en-US" sz="1800">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r>
              <a:rPr lang="en-US" altLang="en-US" sz="1800">
                <a:latin typeface="Times New Roman" panose="02020603050405020304" pitchFamily="18" charset="0"/>
                <a:cs typeface="Times New Roman" panose="02020603050405020304" pitchFamily="18" charset="0"/>
              </a:rPr>
              <a:t>Coughing or sneezing into </a:t>
            </a:r>
            <a:br>
              <a:rPr lang="en-US" altLang="en-US" sz="1800">
                <a:latin typeface="Times New Roman" panose="02020603050405020304" pitchFamily="18" charset="0"/>
                <a:cs typeface="Times New Roman" panose="02020603050405020304" pitchFamily="18" charset="0"/>
              </a:rPr>
            </a:br>
            <a:r>
              <a:rPr lang="en-US" altLang="en-US" sz="1800">
                <a:latin typeface="Times New Roman" panose="02020603050405020304" pitchFamily="18" charset="0"/>
                <a:cs typeface="Times New Roman" panose="02020603050405020304" pitchFamily="18" charset="0"/>
              </a:rPr>
              <a:t>the hand</a:t>
            </a:r>
          </a:p>
          <a:p>
            <a:pPr eaLnBrk="1" hangingPunct="1">
              <a:lnSpc>
                <a:spcPct val="100000"/>
              </a:lnSpc>
              <a:spcBef>
                <a:spcPct val="50000"/>
              </a:spcBef>
              <a:buFontTx/>
              <a:buNone/>
            </a:pPr>
            <a:endParaRPr lang="en-US" altLang="en-US" sz="400">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r>
              <a:rPr lang="en-US" altLang="en-US" sz="40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Spitting in the establishment</a:t>
            </a:r>
          </a:p>
        </p:txBody>
      </p:sp>
      <p:sp>
        <p:nvSpPr>
          <p:cNvPr id="17418" name="Text Box 11">
            <a:extLst>
              <a:ext uri="{FF2B5EF4-FFF2-40B4-BE49-F238E27FC236}">
                <a16:creationId xmlns:a16="http://schemas.microsoft.com/office/drawing/2014/main" id="{C42EC736-3914-42E3-9DCB-307A1BF51E27}"/>
              </a:ext>
            </a:extLst>
          </p:cNvPr>
          <p:cNvSpPr txBox="1">
            <a:spLocks noChangeArrowheads="1"/>
          </p:cNvSpPr>
          <p:nvPr/>
        </p:nvSpPr>
        <p:spPr bwMode="auto">
          <a:xfrm>
            <a:off x="5638800" y="27432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E</a:t>
            </a:r>
            <a:endParaRPr lang="en-US" altLang="en-US" sz="1400">
              <a:solidFill>
                <a:schemeClr val="bg1"/>
              </a:solidFill>
              <a:latin typeface="Arial" panose="020B0604020202020204" pitchFamily="34" charset="0"/>
            </a:endParaRPr>
          </a:p>
        </p:txBody>
      </p:sp>
      <p:sp>
        <p:nvSpPr>
          <p:cNvPr id="17419" name="Text Box 12">
            <a:extLst>
              <a:ext uri="{FF2B5EF4-FFF2-40B4-BE49-F238E27FC236}">
                <a16:creationId xmlns:a16="http://schemas.microsoft.com/office/drawing/2014/main" id="{5D01E65D-A332-446C-9E48-38D03E72E1A6}"/>
              </a:ext>
            </a:extLst>
          </p:cNvPr>
          <p:cNvSpPr txBox="1">
            <a:spLocks noChangeArrowheads="1"/>
          </p:cNvSpPr>
          <p:nvPr/>
        </p:nvSpPr>
        <p:spPr bwMode="auto">
          <a:xfrm>
            <a:off x="5638800" y="38100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F</a:t>
            </a:r>
            <a:endParaRPr lang="en-US" altLang="en-US" sz="1400">
              <a:solidFill>
                <a:schemeClr val="bg1"/>
              </a:solidFill>
              <a:latin typeface="Arial" panose="020B0604020202020204" pitchFamily="34" charset="0"/>
            </a:endParaRPr>
          </a:p>
        </p:txBody>
      </p:sp>
      <p:sp>
        <p:nvSpPr>
          <p:cNvPr id="17420" name="Text Box 13">
            <a:extLst>
              <a:ext uri="{FF2B5EF4-FFF2-40B4-BE49-F238E27FC236}">
                <a16:creationId xmlns:a16="http://schemas.microsoft.com/office/drawing/2014/main" id="{892FF8DB-EBB5-4828-8D1D-78647782DCAD}"/>
              </a:ext>
            </a:extLst>
          </p:cNvPr>
          <p:cNvSpPr txBox="1">
            <a:spLocks noChangeArrowheads="1"/>
          </p:cNvSpPr>
          <p:nvPr/>
        </p:nvSpPr>
        <p:spPr bwMode="auto">
          <a:xfrm>
            <a:off x="5638800" y="46482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G</a:t>
            </a:r>
            <a:endParaRPr lang="en-US" altLang="en-US" sz="1400">
              <a:solidFill>
                <a:schemeClr val="bg1"/>
              </a:solidFill>
              <a:latin typeface="Arial" panose="020B0604020202020204" pitchFamily="34" charset="0"/>
            </a:endParaRPr>
          </a:p>
        </p:txBody>
      </p:sp>
      <p:sp>
        <p:nvSpPr>
          <p:cNvPr id="17421" name="Text Box 14">
            <a:extLst>
              <a:ext uri="{FF2B5EF4-FFF2-40B4-BE49-F238E27FC236}">
                <a16:creationId xmlns:a16="http://schemas.microsoft.com/office/drawing/2014/main" id="{2D8A1F70-1B2B-4537-B971-B26879A6619A}"/>
              </a:ext>
            </a:extLst>
          </p:cNvPr>
          <p:cNvSpPr txBox="1">
            <a:spLocks noChangeArrowheads="1"/>
          </p:cNvSpPr>
          <p:nvPr/>
        </p:nvSpPr>
        <p:spPr bwMode="auto">
          <a:xfrm>
            <a:off x="5638800" y="54102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H</a:t>
            </a:r>
            <a:endParaRPr lang="en-US" altLang="en-US" sz="1400">
              <a:solidFill>
                <a:schemeClr val="bg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0A993869-E949-4577-A320-6AEEE6319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1954213" cy="1247775"/>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
            <a:extLst>
              <a:ext uri="{FF2B5EF4-FFF2-40B4-BE49-F238E27FC236}">
                <a16:creationId xmlns:a16="http://schemas.microsoft.com/office/drawing/2014/main" id="{C3F446B7-EE6D-4F0C-9D2F-2F9EBC36E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76400"/>
            <a:ext cx="1954213" cy="1247775"/>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4">
            <a:extLst>
              <a:ext uri="{FF2B5EF4-FFF2-40B4-BE49-F238E27FC236}">
                <a16:creationId xmlns:a16="http://schemas.microsoft.com/office/drawing/2014/main" id="{14F65B77-0491-4861-BCE4-B672BE566480}"/>
              </a:ext>
            </a:extLst>
          </p:cNvPr>
          <p:cNvSpPr txBox="1">
            <a:spLocks noChangeArrowheads="1"/>
          </p:cNvSpPr>
          <p:nvPr/>
        </p:nvSpPr>
        <p:spPr bwMode="auto">
          <a:xfrm>
            <a:off x="-1295400" y="1143000"/>
            <a:ext cx="944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30000"/>
              </a:spcBef>
              <a:buFontTx/>
              <a:buNone/>
            </a:pPr>
            <a:r>
              <a:rPr lang="en-US" altLang="en-US" sz="2400">
                <a:solidFill>
                  <a:srgbClr val="000000"/>
                </a:solidFill>
                <a:latin typeface="Arial" panose="020B0604020202020204" pitchFamily="34" charset="0"/>
                <a:cs typeface="Times New Roman" panose="02020603050405020304" pitchFamily="18" charset="0"/>
              </a:rPr>
              <a:t>		      </a:t>
            </a:r>
            <a:r>
              <a:rPr lang="en-US" altLang="en-US" sz="2400" u="sng">
                <a:latin typeface="Arial" panose="020B0604020202020204" pitchFamily="34" charset="0"/>
                <a:cs typeface="Times New Roman" panose="02020603050405020304" pitchFamily="18" charset="0"/>
              </a:rPr>
              <a:t>The whole process should take 15 - 20 seconds</a:t>
            </a:r>
          </a:p>
        </p:txBody>
      </p:sp>
      <p:pic>
        <p:nvPicPr>
          <p:cNvPr id="19461" name="Picture 5">
            <a:extLst>
              <a:ext uri="{FF2B5EF4-FFF2-40B4-BE49-F238E27FC236}">
                <a16:creationId xmlns:a16="http://schemas.microsoft.com/office/drawing/2014/main" id="{16DB6266-6EDF-4D6D-AAD4-5FACF0809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038600"/>
            <a:ext cx="1981200" cy="1265238"/>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6">
            <a:extLst>
              <a:ext uri="{FF2B5EF4-FFF2-40B4-BE49-F238E27FC236}">
                <a16:creationId xmlns:a16="http://schemas.microsoft.com/office/drawing/2014/main" id="{50932EE7-5F4E-4673-B0DA-B8C6C239EEF1}"/>
              </a:ext>
            </a:extLst>
          </p:cNvPr>
          <p:cNvSpPr txBox="1">
            <a:spLocks noChangeArrowheads="1"/>
          </p:cNvSpPr>
          <p:nvPr/>
        </p:nvSpPr>
        <p:spPr bwMode="auto">
          <a:xfrm>
            <a:off x="685800" y="30480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30000"/>
              </a:spcBef>
              <a:buFontTx/>
              <a:buNone/>
            </a:pPr>
            <a:r>
              <a:rPr lang="en-US" altLang="en-US" sz="1200" b="1">
                <a:latin typeface="Arial" panose="020B0604020202020204" pitchFamily="34" charset="0"/>
              </a:rPr>
              <a:t>Wet hands with running water as hot as you can comfortably stand (at least 100</a:t>
            </a:r>
            <a:r>
              <a:rPr lang="en-US" altLang="en-US" sz="1200" b="1" baseline="30000">
                <a:latin typeface="Arial" panose="020B0604020202020204" pitchFamily="34" charset="0"/>
                <a:cs typeface="Times New Roman" panose="02020603050405020304" pitchFamily="18" charset="0"/>
              </a:rPr>
              <a:t>°</a:t>
            </a:r>
            <a:r>
              <a:rPr lang="en-US" altLang="en-US" sz="1200" b="1">
                <a:latin typeface="Arial" panose="020B0604020202020204" pitchFamily="34" charset="0"/>
                <a:cs typeface="Times New Roman" panose="02020603050405020304" pitchFamily="18" charset="0"/>
              </a:rPr>
              <a:t>F/38</a:t>
            </a:r>
            <a:r>
              <a:rPr lang="en-US" altLang="en-US" sz="1200" b="1" baseline="30000">
                <a:latin typeface="Arial" panose="020B0604020202020204" pitchFamily="34" charset="0"/>
                <a:cs typeface="Times New Roman" panose="02020603050405020304" pitchFamily="18" charset="0"/>
              </a:rPr>
              <a:t>°</a:t>
            </a:r>
            <a:r>
              <a:rPr lang="en-US" altLang="en-US" sz="1200" b="1">
                <a:latin typeface="Arial" panose="020B0604020202020204" pitchFamily="34" charset="0"/>
                <a:cs typeface="Times New Roman" panose="02020603050405020304" pitchFamily="18" charset="0"/>
              </a:rPr>
              <a:t>C)</a:t>
            </a:r>
          </a:p>
        </p:txBody>
      </p:sp>
      <p:sp>
        <p:nvSpPr>
          <p:cNvPr id="19463" name="Text Box 7">
            <a:extLst>
              <a:ext uri="{FF2B5EF4-FFF2-40B4-BE49-F238E27FC236}">
                <a16:creationId xmlns:a16="http://schemas.microsoft.com/office/drawing/2014/main" id="{06F6ACBB-64EC-4C0F-B5A4-06765FDC7C68}"/>
              </a:ext>
            </a:extLst>
          </p:cNvPr>
          <p:cNvSpPr txBox="1">
            <a:spLocks noChangeArrowheads="1"/>
          </p:cNvSpPr>
          <p:nvPr/>
        </p:nvSpPr>
        <p:spPr bwMode="auto">
          <a:xfrm>
            <a:off x="3517900" y="3060700"/>
            <a:ext cx="2090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30000"/>
              </a:spcBef>
              <a:buFontTx/>
              <a:buNone/>
            </a:pPr>
            <a:r>
              <a:rPr lang="en-US" altLang="en-US" sz="1200" b="1">
                <a:latin typeface="Arial" panose="020B0604020202020204" pitchFamily="34" charset="0"/>
              </a:rPr>
              <a:t>Apply soap</a:t>
            </a:r>
          </a:p>
        </p:txBody>
      </p:sp>
      <p:sp>
        <p:nvSpPr>
          <p:cNvPr id="19464" name="Text Box 8">
            <a:extLst>
              <a:ext uri="{FF2B5EF4-FFF2-40B4-BE49-F238E27FC236}">
                <a16:creationId xmlns:a16="http://schemas.microsoft.com/office/drawing/2014/main" id="{FA04FCF7-4B37-44F0-8416-FB14360345B9}"/>
              </a:ext>
            </a:extLst>
          </p:cNvPr>
          <p:cNvSpPr txBox="1">
            <a:spLocks noChangeArrowheads="1"/>
          </p:cNvSpPr>
          <p:nvPr/>
        </p:nvSpPr>
        <p:spPr bwMode="auto">
          <a:xfrm>
            <a:off x="6019800" y="3048000"/>
            <a:ext cx="21209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30000"/>
              </a:spcBef>
              <a:buFontTx/>
              <a:buNone/>
            </a:pPr>
            <a:r>
              <a:rPr lang="en-US" altLang="en-US" sz="1200" b="1">
                <a:latin typeface="Arial" panose="020B0604020202020204" pitchFamily="34" charset="0"/>
              </a:rPr>
              <a:t>Vigorously scrub hands and exposed areas of arms for fifteen seconds. Clean under fingernails and in between fingers.</a:t>
            </a:r>
            <a:endParaRPr lang="en-US" altLang="en-US" sz="1200" b="1">
              <a:latin typeface="Arial" panose="020B0604020202020204" pitchFamily="34" charset="0"/>
              <a:cs typeface="Times New Roman" panose="02020603050405020304" pitchFamily="18" charset="0"/>
            </a:endParaRPr>
          </a:p>
        </p:txBody>
      </p:sp>
      <p:sp>
        <p:nvSpPr>
          <p:cNvPr id="19465" name="Text Box 9">
            <a:extLst>
              <a:ext uri="{FF2B5EF4-FFF2-40B4-BE49-F238E27FC236}">
                <a16:creationId xmlns:a16="http://schemas.microsoft.com/office/drawing/2014/main" id="{4D414791-9AF2-4067-998E-7EF2598313BF}"/>
              </a:ext>
            </a:extLst>
          </p:cNvPr>
          <p:cNvSpPr txBox="1">
            <a:spLocks noChangeArrowheads="1"/>
          </p:cNvSpPr>
          <p:nvPr/>
        </p:nvSpPr>
        <p:spPr bwMode="auto">
          <a:xfrm>
            <a:off x="1295400" y="5410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30000"/>
              </a:spcBef>
              <a:buFontTx/>
              <a:buNone/>
            </a:pPr>
            <a:r>
              <a:rPr lang="en-US" altLang="en-US" sz="1200" b="1">
                <a:latin typeface="Arial" panose="020B0604020202020204" pitchFamily="34" charset="0"/>
              </a:rPr>
              <a:t>Rinse thoroughly under running water.</a:t>
            </a:r>
            <a:endParaRPr lang="en-US" altLang="en-US" sz="1200" b="1">
              <a:latin typeface="Arial" panose="020B0604020202020204" pitchFamily="34" charset="0"/>
              <a:cs typeface="Times New Roman" panose="02020603050405020304" pitchFamily="18" charset="0"/>
            </a:endParaRPr>
          </a:p>
        </p:txBody>
      </p:sp>
      <p:sp>
        <p:nvSpPr>
          <p:cNvPr id="19466" name="Text Box 10">
            <a:extLst>
              <a:ext uri="{FF2B5EF4-FFF2-40B4-BE49-F238E27FC236}">
                <a16:creationId xmlns:a16="http://schemas.microsoft.com/office/drawing/2014/main" id="{792C760A-F125-45BE-86FA-7D250AED90B2}"/>
              </a:ext>
            </a:extLst>
          </p:cNvPr>
          <p:cNvSpPr txBox="1">
            <a:spLocks noChangeArrowheads="1"/>
          </p:cNvSpPr>
          <p:nvPr/>
        </p:nvSpPr>
        <p:spPr bwMode="auto">
          <a:xfrm>
            <a:off x="5016500" y="5402263"/>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50000"/>
              </a:spcBef>
              <a:buFontTx/>
              <a:buNone/>
            </a:pPr>
            <a:r>
              <a:rPr lang="en-US" altLang="en-US" sz="1000" b="1">
                <a:solidFill>
                  <a:schemeClr val="bg1"/>
                </a:solidFill>
                <a:latin typeface="Arial" panose="020B0604020202020204" pitchFamily="34" charset="0"/>
              </a:rPr>
              <a:t>5</a:t>
            </a:r>
          </a:p>
        </p:txBody>
      </p:sp>
      <p:sp>
        <p:nvSpPr>
          <p:cNvPr id="19467" name="Text Box 11">
            <a:extLst>
              <a:ext uri="{FF2B5EF4-FFF2-40B4-BE49-F238E27FC236}">
                <a16:creationId xmlns:a16="http://schemas.microsoft.com/office/drawing/2014/main" id="{B073D404-3D92-47D1-8626-3C8F2C00BD3C}"/>
              </a:ext>
            </a:extLst>
          </p:cNvPr>
          <p:cNvSpPr txBox="1">
            <a:spLocks noChangeArrowheads="1"/>
          </p:cNvSpPr>
          <p:nvPr/>
        </p:nvSpPr>
        <p:spPr bwMode="auto">
          <a:xfrm>
            <a:off x="3810000" y="5294313"/>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tabLst>
                <a:tab pos="228600" algn="l"/>
              </a:tabLst>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tabLst>
                <a:tab pos="228600" algn="l"/>
              </a:tabLst>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tabLst>
                <a:tab pos="228600" algn="l"/>
              </a:tabLst>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sz="1600">
                <a:solidFill>
                  <a:schemeClr val="tx1"/>
                </a:solidFill>
                <a:latin typeface="Century Gothic" panose="020B0502020202020204" pitchFamily="34" charset="0"/>
              </a:defRPr>
            </a:lvl9pPr>
          </a:lstStyle>
          <a:p>
            <a:pPr eaLnBrk="1" hangingPunct="1">
              <a:lnSpc>
                <a:spcPct val="100000"/>
              </a:lnSpc>
              <a:spcBef>
                <a:spcPct val="30000"/>
              </a:spcBef>
              <a:buFontTx/>
              <a:buNone/>
            </a:pPr>
            <a:r>
              <a:rPr lang="en-US" altLang="en-US" sz="1200" b="1">
                <a:latin typeface="Arial" panose="020B0604020202020204" pitchFamily="34" charset="0"/>
              </a:rPr>
              <a:t>Dry hands and arms with a single-use paper towel or warm-air hand dryer. Use a paper towel to turn off the faucet and open door to bathroom.</a:t>
            </a:r>
            <a:endParaRPr lang="en-US" altLang="en-US" sz="1200" b="1">
              <a:latin typeface="Arial" panose="020B0604020202020204" pitchFamily="34" charset="0"/>
              <a:cs typeface="Times New Roman" panose="02020603050405020304" pitchFamily="18" charset="0"/>
            </a:endParaRPr>
          </a:p>
        </p:txBody>
      </p:sp>
      <p:pic>
        <p:nvPicPr>
          <p:cNvPr id="19468" name="Picture 12" descr="4b-2">
            <a:extLst>
              <a:ext uri="{FF2B5EF4-FFF2-40B4-BE49-F238E27FC236}">
                <a16:creationId xmlns:a16="http://schemas.microsoft.com/office/drawing/2014/main" id="{74330AA7-0EB6-47D3-8411-47A2CCB3C69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676400"/>
            <a:ext cx="1939925" cy="1252538"/>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pic>
        <p:nvPicPr>
          <p:cNvPr id="19469" name="Picture 13" descr="4b-6">
            <a:extLst>
              <a:ext uri="{FF2B5EF4-FFF2-40B4-BE49-F238E27FC236}">
                <a16:creationId xmlns:a16="http://schemas.microsoft.com/office/drawing/2014/main" id="{B77F56AA-2CFC-467F-BF2B-310016B9D8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962400"/>
            <a:ext cx="1957388" cy="1252538"/>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16398" name="Rectangle 14">
            <a:extLst>
              <a:ext uri="{FF2B5EF4-FFF2-40B4-BE49-F238E27FC236}">
                <a16:creationId xmlns:a16="http://schemas.microsoft.com/office/drawing/2014/main" id="{D6977788-8D06-46F0-8DCB-7DB5A8FA0224}"/>
              </a:ext>
            </a:extLst>
          </p:cNvPr>
          <p:cNvSpPr>
            <a:spLocks noGrp="1" noChangeArrowheads="1"/>
          </p:cNvSpPr>
          <p:nvPr>
            <p:ph type="title"/>
          </p:nvPr>
        </p:nvSpPr>
        <p:spPr>
          <a:xfrm>
            <a:off x="304800" y="457200"/>
            <a:ext cx="8229600" cy="815975"/>
          </a:xfrm>
        </p:spPr>
        <p:txBody>
          <a:bodyPr>
            <a:spAutoFit/>
          </a:bodyPr>
          <a:lstStyle/>
          <a:p>
            <a:pPr algn="ctr" eaLnBrk="1" fontAlgn="auto" hangingPunct="1">
              <a:spcAft>
                <a:spcPts val="0"/>
              </a:spcAft>
              <a:defRPr/>
            </a:pPr>
            <a:r>
              <a:rPr lang="en-US" altLang="en-US">
                <a:latin typeface="Times New Roman" panose="02020603050405020304" pitchFamily="18" charset="0"/>
                <a:cs typeface="Times New Roman" panose="02020603050405020304" pitchFamily="18" charset="0"/>
              </a:rPr>
              <a:t>Hand Washing</a:t>
            </a:r>
          </a:p>
        </p:txBody>
      </p:sp>
      <p:sp>
        <p:nvSpPr>
          <p:cNvPr id="19471" name="Text Box 15">
            <a:extLst>
              <a:ext uri="{FF2B5EF4-FFF2-40B4-BE49-F238E27FC236}">
                <a16:creationId xmlns:a16="http://schemas.microsoft.com/office/drawing/2014/main" id="{042A7325-CFF3-436B-A8A3-FD3266D06E0E}"/>
              </a:ext>
            </a:extLst>
          </p:cNvPr>
          <p:cNvSpPr txBox="1">
            <a:spLocks noChangeArrowheads="1"/>
          </p:cNvSpPr>
          <p:nvPr/>
        </p:nvSpPr>
        <p:spPr bwMode="auto">
          <a:xfrm>
            <a:off x="304800" y="30480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1</a:t>
            </a:r>
            <a:endParaRPr lang="en-US" altLang="en-US" sz="1400">
              <a:solidFill>
                <a:schemeClr val="bg1"/>
              </a:solidFill>
              <a:latin typeface="Arial" panose="020B0604020202020204" pitchFamily="34" charset="0"/>
            </a:endParaRPr>
          </a:p>
        </p:txBody>
      </p:sp>
      <p:sp>
        <p:nvSpPr>
          <p:cNvPr id="19472" name="Text Box 16">
            <a:extLst>
              <a:ext uri="{FF2B5EF4-FFF2-40B4-BE49-F238E27FC236}">
                <a16:creationId xmlns:a16="http://schemas.microsoft.com/office/drawing/2014/main" id="{962C76AF-3DA2-4997-AC93-E8C9943B19EE}"/>
              </a:ext>
            </a:extLst>
          </p:cNvPr>
          <p:cNvSpPr txBox="1">
            <a:spLocks noChangeArrowheads="1"/>
          </p:cNvSpPr>
          <p:nvPr/>
        </p:nvSpPr>
        <p:spPr bwMode="auto">
          <a:xfrm>
            <a:off x="3265488" y="30734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2</a:t>
            </a:r>
            <a:endParaRPr lang="en-US" altLang="en-US" sz="1400">
              <a:solidFill>
                <a:schemeClr val="bg1"/>
              </a:solidFill>
              <a:latin typeface="Arial" panose="020B0604020202020204" pitchFamily="34" charset="0"/>
            </a:endParaRPr>
          </a:p>
        </p:txBody>
      </p:sp>
      <p:sp>
        <p:nvSpPr>
          <p:cNvPr id="19473" name="Text Box 17">
            <a:extLst>
              <a:ext uri="{FF2B5EF4-FFF2-40B4-BE49-F238E27FC236}">
                <a16:creationId xmlns:a16="http://schemas.microsoft.com/office/drawing/2014/main" id="{352B6DB7-DCDD-425D-B121-AD6C3A003DBF}"/>
              </a:ext>
            </a:extLst>
          </p:cNvPr>
          <p:cNvSpPr txBox="1">
            <a:spLocks noChangeArrowheads="1"/>
          </p:cNvSpPr>
          <p:nvPr/>
        </p:nvSpPr>
        <p:spPr bwMode="auto">
          <a:xfrm>
            <a:off x="5740400" y="30734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3</a:t>
            </a:r>
            <a:endParaRPr lang="en-US" altLang="en-US" sz="1400">
              <a:solidFill>
                <a:schemeClr val="bg1"/>
              </a:solidFill>
              <a:latin typeface="Arial" panose="020B0604020202020204" pitchFamily="34" charset="0"/>
            </a:endParaRPr>
          </a:p>
        </p:txBody>
      </p:sp>
      <p:sp>
        <p:nvSpPr>
          <p:cNvPr id="19474" name="Text Box 18">
            <a:extLst>
              <a:ext uri="{FF2B5EF4-FFF2-40B4-BE49-F238E27FC236}">
                <a16:creationId xmlns:a16="http://schemas.microsoft.com/office/drawing/2014/main" id="{12011446-AC08-4B20-8AC7-FFB555457A35}"/>
              </a:ext>
            </a:extLst>
          </p:cNvPr>
          <p:cNvSpPr txBox="1">
            <a:spLocks noChangeArrowheads="1"/>
          </p:cNvSpPr>
          <p:nvPr/>
        </p:nvSpPr>
        <p:spPr bwMode="auto">
          <a:xfrm>
            <a:off x="914400" y="54864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4</a:t>
            </a:r>
            <a:endParaRPr lang="en-US" altLang="en-US" sz="1400">
              <a:solidFill>
                <a:schemeClr val="bg1"/>
              </a:solidFill>
              <a:latin typeface="Arial" panose="020B0604020202020204" pitchFamily="34" charset="0"/>
            </a:endParaRPr>
          </a:p>
        </p:txBody>
      </p:sp>
      <p:sp>
        <p:nvSpPr>
          <p:cNvPr id="19475" name="Text Box 19">
            <a:extLst>
              <a:ext uri="{FF2B5EF4-FFF2-40B4-BE49-F238E27FC236}">
                <a16:creationId xmlns:a16="http://schemas.microsoft.com/office/drawing/2014/main" id="{3495DEB3-5DC7-4D97-9E8C-04833201A9FF}"/>
              </a:ext>
            </a:extLst>
          </p:cNvPr>
          <p:cNvSpPr txBox="1">
            <a:spLocks noChangeArrowheads="1"/>
          </p:cNvSpPr>
          <p:nvPr/>
        </p:nvSpPr>
        <p:spPr bwMode="auto">
          <a:xfrm>
            <a:off x="3429000" y="5410200"/>
            <a:ext cx="279400" cy="3048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eaLnBrk="1" hangingPunct="1">
              <a:lnSpc>
                <a:spcPct val="100000"/>
              </a:lnSpc>
              <a:spcBef>
                <a:spcPct val="0"/>
              </a:spcBef>
              <a:buFontTx/>
              <a:buNone/>
            </a:pPr>
            <a:r>
              <a:rPr lang="en-US" altLang="en-US" sz="1400">
                <a:solidFill>
                  <a:schemeClr val="bg1"/>
                </a:solidFill>
                <a:latin typeface="Arial Narrow Bold" panose="020B0706020202030204" pitchFamily="34" charset="0"/>
              </a:rPr>
              <a:t>5</a:t>
            </a:r>
            <a:endParaRPr lang="en-US" altLang="en-US" sz="1400">
              <a:solidFill>
                <a:schemeClr val="bg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AE8BFF-E128-4054-B044-F2E605DD3E6E}"/>
              </a:ext>
            </a:extLst>
          </p:cNvPr>
          <p:cNvSpPr>
            <a:spLocks noGrp="1" noChangeArrowheads="1"/>
          </p:cNvSpPr>
          <p:nvPr>
            <p:ph type="title"/>
          </p:nvPr>
        </p:nvSpPr>
        <p:spPr>
          <a:xfrm>
            <a:off x="457200" y="381000"/>
            <a:ext cx="8229600" cy="1139825"/>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When to Wash Hands</a:t>
            </a:r>
          </a:p>
        </p:txBody>
      </p:sp>
      <p:sp>
        <p:nvSpPr>
          <p:cNvPr id="21507" name="Rectangle 3">
            <a:extLst>
              <a:ext uri="{FF2B5EF4-FFF2-40B4-BE49-F238E27FC236}">
                <a16:creationId xmlns:a16="http://schemas.microsoft.com/office/drawing/2014/main" id="{E7022F97-F21C-4B5E-9E6D-71E6597C7E4D}"/>
              </a:ext>
            </a:extLst>
          </p:cNvPr>
          <p:cNvSpPr>
            <a:spLocks noGrp="1" noChangeArrowheads="1"/>
          </p:cNvSpPr>
          <p:nvPr>
            <p:ph idx="1"/>
          </p:nvPr>
        </p:nvSpPr>
        <p:spPr>
          <a:xfrm>
            <a:off x="0" y="1676400"/>
            <a:ext cx="6172200" cy="4724400"/>
          </a:xfrm>
        </p:spPr>
        <p:txBody>
          <a:bodyPr/>
          <a:lstStyle/>
          <a:p>
            <a:pPr eaLnBrk="1" hangingPunct="1"/>
            <a:r>
              <a:rPr lang="en-US" altLang="en-US"/>
              <a:t>Food handlers must wash their hands after:</a:t>
            </a:r>
          </a:p>
          <a:p>
            <a:pPr lvl="1" eaLnBrk="1" hangingPunct="1"/>
            <a:r>
              <a:rPr lang="en-US" altLang="en-US"/>
              <a:t>Using the restroom</a:t>
            </a:r>
          </a:p>
          <a:p>
            <a:pPr lvl="1" eaLnBrk="1" hangingPunct="1"/>
            <a:r>
              <a:rPr lang="en-US" altLang="en-US"/>
              <a:t>Handling raw meat, poultry, and </a:t>
            </a:r>
            <a:br>
              <a:rPr lang="en-US" altLang="en-US"/>
            </a:br>
            <a:r>
              <a:rPr lang="en-US" altLang="en-US"/>
              <a:t>fish (before and after)</a:t>
            </a:r>
          </a:p>
          <a:p>
            <a:pPr lvl="1" eaLnBrk="1" hangingPunct="1"/>
            <a:r>
              <a:rPr lang="en-US" altLang="en-US"/>
              <a:t>Touching the hair, face, or body</a:t>
            </a:r>
          </a:p>
          <a:p>
            <a:pPr lvl="1" eaLnBrk="1" hangingPunct="1"/>
            <a:r>
              <a:rPr lang="en-US" altLang="en-US"/>
              <a:t>Sneezing, coughing, or using </a:t>
            </a:r>
            <a:br>
              <a:rPr lang="en-US" altLang="en-US"/>
            </a:br>
            <a:r>
              <a:rPr lang="en-US" altLang="en-US"/>
              <a:t>a tissue</a:t>
            </a:r>
          </a:p>
          <a:p>
            <a:pPr lvl="1" eaLnBrk="1" hangingPunct="1"/>
            <a:r>
              <a:rPr lang="en-US" altLang="en-US"/>
              <a:t>Smoking, eating, drinking, or chewing </a:t>
            </a:r>
            <a:br>
              <a:rPr lang="en-US" altLang="en-US"/>
            </a:br>
            <a:r>
              <a:rPr lang="en-US" altLang="en-US"/>
              <a:t>gum or tobacco</a:t>
            </a:r>
          </a:p>
          <a:p>
            <a:pPr lvl="1" eaLnBrk="1" hangingPunct="1"/>
            <a:r>
              <a:rPr lang="en-US" altLang="en-US"/>
              <a:t>Handling money</a:t>
            </a:r>
          </a:p>
        </p:txBody>
      </p:sp>
      <p:pic>
        <p:nvPicPr>
          <p:cNvPr id="21508" name="Picture 4" descr="ch 4 washhands">
            <a:extLst>
              <a:ext uri="{FF2B5EF4-FFF2-40B4-BE49-F238E27FC236}">
                <a16:creationId xmlns:a16="http://schemas.microsoft.com/office/drawing/2014/main" id="{A9CF10B5-2DBF-4442-8890-667A02F8A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31988"/>
            <a:ext cx="2438400" cy="2320925"/>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87D5898-847E-44EC-90DF-467434A36071}"/>
              </a:ext>
            </a:extLst>
          </p:cNvPr>
          <p:cNvSpPr>
            <a:spLocks noGrp="1" noChangeArrowheads="1"/>
          </p:cNvSpPr>
          <p:nvPr>
            <p:ph type="title"/>
          </p:nvPr>
        </p:nvSpPr>
        <p:spPr>
          <a:xfrm>
            <a:off x="381000" y="381000"/>
            <a:ext cx="8229600" cy="1139825"/>
          </a:xfrm>
        </p:spPr>
        <p:txBody>
          <a:bodyPr/>
          <a:lstStyle/>
          <a:p>
            <a:pPr eaLnBrk="1" fontAlgn="auto" hangingPunct="1">
              <a:spcAft>
                <a:spcPts val="0"/>
              </a:spcAft>
              <a:defRPr/>
            </a:pPr>
            <a:r>
              <a:rPr lang="en-US" altLang="en-US">
                <a:latin typeface="Times New Roman" panose="02020603050405020304" pitchFamily="18" charset="0"/>
                <a:cs typeface="Times New Roman" panose="02020603050405020304" pitchFamily="18" charset="0"/>
              </a:rPr>
              <a:t>When to Wash Hands (con’t.)</a:t>
            </a:r>
          </a:p>
        </p:txBody>
      </p:sp>
      <p:pic>
        <p:nvPicPr>
          <p:cNvPr id="23555" name="Picture 3" descr="ch 4 washhands">
            <a:extLst>
              <a:ext uri="{FF2B5EF4-FFF2-40B4-BE49-F238E27FC236}">
                <a16:creationId xmlns:a16="http://schemas.microsoft.com/office/drawing/2014/main" id="{BE4D0090-D7AC-433D-85CE-2EF0D2BA5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05000"/>
            <a:ext cx="2116138" cy="2014538"/>
          </a:xfrm>
          <a:prstGeom prst="rect">
            <a:avLst/>
          </a:prstGeom>
          <a:noFill/>
          <a:ln w="12700">
            <a:solidFill>
              <a:srgbClr val="1E5298"/>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4">
            <a:extLst>
              <a:ext uri="{FF2B5EF4-FFF2-40B4-BE49-F238E27FC236}">
                <a16:creationId xmlns:a16="http://schemas.microsoft.com/office/drawing/2014/main" id="{261CD6B3-78D4-4332-8A66-1C43287A5B9B}"/>
              </a:ext>
            </a:extLst>
          </p:cNvPr>
          <p:cNvSpPr>
            <a:spLocks noChangeArrowheads="1"/>
          </p:cNvSpPr>
          <p:nvPr/>
        </p:nvSpPr>
        <p:spPr bwMode="auto">
          <a:xfrm>
            <a:off x="0" y="1722438"/>
            <a:ext cx="7620000" cy="5135562"/>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chemeClr val="hlink"/>
              </a:buClr>
              <a:buSzPct val="75000"/>
              <a:buFont typeface="Wingdings" pitchFamily="2" charset="2"/>
              <a:buChar char="l"/>
              <a:defRPr/>
            </a:pPr>
            <a:r>
              <a:rPr lang="en-US" sz="2400" dirty="0">
                <a:solidFill>
                  <a:schemeClr val="accent3">
                    <a:lumMod val="50000"/>
                  </a:schemeClr>
                </a:solidFill>
                <a:latin typeface="Times New Roman" pitchFamily="18" charset="0"/>
                <a:cs typeface="Times New Roman" pitchFamily="18" charset="0"/>
              </a:rPr>
              <a:t>Food handlers must wash their hands after:</a:t>
            </a:r>
            <a:endParaRPr lang="en-US" sz="2400" i="1" dirty="0">
              <a:solidFill>
                <a:schemeClr val="accent3">
                  <a:lumMod val="50000"/>
                </a:schemeClr>
              </a:solidFill>
              <a:latin typeface="Times New Roman" pitchFamily="18" charset="0"/>
              <a:cs typeface="Times New Roman" pitchFamily="18" charset="0"/>
            </a:endParaRPr>
          </a:p>
          <a:p>
            <a:pPr marL="742950" lvl="1" indent="-285750" eaLnBrk="1" fontAlgn="auto" hangingPunct="1">
              <a:spcBef>
                <a:spcPct val="20000"/>
              </a:spcBef>
              <a:spcAft>
                <a:spcPts val="0"/>
              </a:spcAft>
              <a:buClr>
                <a:schemeClr val="tx2"/>
              </a:buClr>
              <a:buSzPct val="75000"/>
              <a:buFont typeface="Wingdings" pitchFamily="2" charset="2"/>
              <a:buChar char="l"/>
              <a:defRPr/>
            </a:pPr>
            <a:r>
              <a:rPr lang="en-US" sz="2400" dirty="0">
                <a:latin typeface="Times New Roman" pitchFamily="18" charset="0"/>
                <a:cs typeface="Times New Roman" pitchFamily="18" charset="0"/>
              </a:rPr>
              <a:t>Handling chemicals that might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affect food safety</a:t>
            </a:r>
          </a:p>
          <a:p>
            <a:pPr marL="742950" lvl="1" indent="-285750" eaLnBrk="1" fontAlgn="auto" hangingPunct="1">
              <a:spcBef>
                <a:spcPct val="20000"/>
              </a:spcBef>
              <a:spcAft>
                <a:spcPts val="0"/>
              </a:spcAft>
              <a:buClr>
                <a:schemeClr val="tx2"/>
              </a:buClr>
              <a:buSzPct val="75000"/>
              <a:buFont typeface="Wingdings" pitchFamily="2" charset="2"/>
              <a:buChar char="l"/>
              <a:defRPr/>
            </a:pPr>
            <a:r>
              <a:rPr lang="en-US" sz="2400" dirty="0">
                <a:latin typeface="Times New Roman" pitchFamily="18" charset="0"/>
                <a:cs typeface="Times New Roman" pitchFamily="18" charset="0"/>
              </a:rPr>
              <a:t>Taking out garbage</a:t>
            </a:r>
          </a:p>
          <a:p>
            <a:pPr marL="742950" lvl="1" indent="-285750" eaLnBrk="1" fontAlgn="auto" hangingPunct="1">
              <a:spcBef>
                <a:spcPct val="20000"/>
              </a:spcBef>
              <a:spcAft>
                <a:spcPts val="0"/>
              </a:spcAft>
              <a:buClr>
                <a:schemeClr val="tx2"/>
              </a:buClr>
              <a:buSzPct val="75000"/>
              <a:buFont typeface="Wingdings" pitchFamily="2" charset="2"/>
              <a:buChar char="l"/>
              <a:defRPr/>
            </a:pPr>
            <a:r>
              <a:rPr lang="en-US" sz="2400" dirty="0">
                <a:latin typeface="Times New Roman" pitchFamily="18" charset="0"/>
                <a:cs typeface="Times New Roman" pitchFamily="18" charset="0"/>
              </a:rPr>
              <a:t>Clearing tables</a:t>
            </a:r>
          </a:p>
          <a:p>
            <a:pPr marL="742950" lvl="1" indent="-285750" eaLnBrk="1" fontAlgn="auto" hangingPunct="1">
              <a:spcBef>
                <a:spcPct val="20000"/>
              </a:spcBef>
              <a:spcAft>
                <a:spcPts val="0"/>
              </a:spcAft>
              <a:buClr>
                <a:schemeClr val="tx2"/>
              </a:buClr>
              <a:buSzPct val="75000"/>
              <a:buFont typeface="Wingdings" pitchFamily="2" charset="2"/>
              <a:buChar char="l"/>
              <a:defRPr/>
            </a:pPr>
            <a:r>
              <a:rPr lang="en-US" sz="2400" dirty="0">
                <a:latin typeface="Times New Roman" pitchFamily="18" charset="0"/>
                <a:cs typeface="Times New Roman" pitchFamily="18" charset="0"/>
              </a:rPr>
              <a:t>Touching soiled clothing</a:t>
            </a:r>
          </a:p>
          <a:p>
            <a:pPr marL="742950" lvl="1" indent="-285750" eaLnBrk="1" fontAlgn="auto" hangingPunct="1">
              <a:spcBef>
                <a:spcPct val="20000"/>
              </a:spcBef>
              <a:spcAft>
                <a:spcPts val="0"/>
              </a:spcAft>
              <a:buClr>
                <a:schemeClr val="tx2"/>
              </a:buClr>
              <a:buSzPct val="75000"/>
              <a:buFont typeface="Wingdings" pitchFamily="2" charset="2"/>
              <a:buChar char="l"/>
              <a:defRPr/>
            </a:pPr>
            <a:r>
              <a:rPr lang="en-US" sz="2400" dirty="0">
                <a:latin typeface="Times New Roman" pitchFamily="18" charset="0"/>
                <a:cs typeface="Times New Roman" pitchFamily="18" charset="0"/>
              </a:rPr>
              <a:t>Touching anything else that may contaminate hands, such as un-sanitized equipment, work surfaces, or washcloths.</a:t>
            </a:r>
          </a:p>
          <a:p>
            <a:pPr marL="742950" lvl="1" indent="-285750" eaLnBrk="1" fontAlgn="auto" hangingPunct="1">
              <a:spcBef>
                <a:spcPct val="20000"/>
              </a:spcBef>
              <a:spcAft>
                <a:spcPts val="0"/>
              </a:spcAft>
              <a:buClr>
                <a:schemeClr val="tx2"/>
              </a:buClr>
              <a:buSzPct val="75000"/>
              <a:buFont typeface="Wingdings" pitchFamily="2" charset="2"/>
              <a:buChar char="l"/>
              <a:defRPr/>
            </a:pPr>
            <a:r>
              <a:rPr lang="en-US" sz="2400" b="1" u="sng" dirty="0">
                <a:latin typeface="Times New Roman" pitchFamily="18" charset="0"/>
                <a:cs typeface="Times New Roman" pitchFamily="18" charset="0"/>
              </a:rPr>
              <a:t>WHEN IN DOUBT, WASH THEM!</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1832</TotalTime>
  <Words>4817</Words>
  <Application>Microsoft Office PowerPoint</Application>
  <PresentationFormat>On-screen Show (4:3)</PresentationFormat>
  <Paragraphs>501</Paragraphs>
  <Slides>56</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Century Gothic</vt:lpstr>
      <vt:lpstr>Arial</vt:lpstr>
      <vt:lpstr>Calibri</vt:lpstr>
      <vt:lpstr>Times New Roman</vt:lpstr>
      <vt:lpstr>Wingdings 2</vt:lpstr>
      <vt:lpstr>Wingdings</vt:lpstr>
      <vt:lpstr>Arial Narrow Bold</vt:lpstr>
      <vt:lpstr>Symbol</vt:lpstr>
      <vt:lpstr>Arial Black</vt:lpstr>
      <vt:lpstr>Times</vt:lpstr>
      <vt:lpstr>Vapor Trail</vt:lpstr>
      <vt:lpstr>BASIC FOOD HANDLER’S COURSE</vt:lpstr>
      <vt:lpstr>Introduction</vt:lpstr>
      <vt:lpstr>OVERVIEW</vt:lpstr>
      <vt:lpstr>SECTION 1</vt:lpstr>
      <vt:lpstr>PowerPoint Presentation</vt:lpstr>
      <vt:lpstr>How Food Handlers Contaminate Food</vt:lpstr>
      <vt:lpstr>Hand Washing</vt:lpstr>
      <vt:lpstr>When to Wash Hands</vt:lpstr>
      <vt:lpstr>When to Wash Hands (con’t.)</vt:lpstr>
      <vt:lpstr>Hand Antiseptics</vt:lpstr>
      <vt:lpstr>Hand Maintenance</vt:lpstr>
      <vt:lpstr>Gloves</vt:lpstr>
      <vt:lpstr>Hygienic Hand Practices: Gloves</vt:lpstr>
      <vt:lpstr>Proper Work Attire</vt:lpstr>
      <vt:lpstr>HAIR RESTRAINTS</vt:lpstr>
      <vt:lpstr>What is wrong with this?</vt:lpstr>
      <vt:lpstr>SECTION 2</vt:lpstr>
      <vt:lpstr>A Few Foodborne Pathogens</vt:lpstr>
      <vt:lpstr>A Few Foodborne Pathogens(con’t.)</vt:lpstr>
      <vt:lpstr>A Few Foodborne Pathogens (con’t.)</vt:lpstr>
      <vt:lpstr>Potentially Hazardous Food</vt:lpstr>
      <vt:lpstr>Factors Contributing To The Growth Of Pathogens</vt:lpstr>
      <vt:lpstr>How Food Becomes Unsafe </vt:lpstr>
      <vt:lpstr>Time-Temperature Abuse</vt:lpstr>
      <vt:lpstr>MINIMUM COOKING TEMPERATURES</vt:lpstr>
      <vt:lpstr>Temperature Danger Zone (TDZ)</vt:lpstr>
      <vt:lpstr>Cross-Contamination</vt:lpstr>
      <vt:lpstr>Food Protection</vt:lpstr>
      <vt:lpstr>Section 3: Thermometers</vt:lpstr>
      <vt:lpstr>Calibrating Thermometers</vt:lpstr>
      <vt:lpstr>Calibrating Thermometers</vt:lpstr>
      <vt:lpstr>General Thermometer Guidelines</vt:lpstr>
      <vt:lpstr>Internal Thermometers</vt:lpstr>
      <vt:lpstr>Food Temperatures</vt:lpstr>
      <vt:lpstr>Section 4: Storage</vt:lpstr>
      <vt:lpstr>General Storage Guidelines</vt:lpstr>
      <vt:lpstr>General Storage Guidelines</vt:lpstr>
      <vt:lpstr>General Storage Guidelines</vt:lpstr>
      <vt:lpstr>General Storage Guidelines</vt:lpstr>
      <vt:lpstr>General Storage Guidelines</vt:lpstr>
      <vt:lpstr>Refrigerated Storage</vt:lpstr>
      <vt:lpstr>Refrigerated Storage Guidelines</vt:lpstr>
      <vt:lpstr>Refrigerated Storage Guidelines</vt:lpstr>
      <vt:lpstr>Section 5: Food Service</vt:lpstr>
      <vt:lpstr>Proper Ways to Serve Food</vt:lpstr>
      <vt:lpstr>Proper Ways to Serve Food (con’t.)</vt:lpstr>
      <vt:lpstr>Proper Ways to Serve Food (con’t.)</vt:lpstr>
      <vt:lpstr>Serving Food Safely: Servers</vt:lpstr>
      <vt:lpstr>Section 6: Cleaning it up</vt:lpstr>
      <vt:lpstr>Cleaning Vs. Sanitizing</vt:lpstr>
      <vt:lpstr>Cleaning and Sanitizing Food-Contact Surfaces</vt:lpstr>
      <vt:lpstr>PESTS</vt:lpstr>
      <vt:lpstr>Where are they typically found?</vt:lpstr>
      <vt:lpstr>Deny them access!</vt:lpstr>
      <vt:lpstr>SUMMARY</vt:lpstr>
      <vt:lpstr>QUESTIONS/CONCERNS?</vt:lpstr>
    </vt:vector>
  </TitlesOfParts>
  <Company>Ft. Bragg, 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Foodborne Illness</dc:title>
  <dc:creator>WAMCUser</dc:creator>
  <cp:lastModifiedBy>RENIHAN.MORGAN.L.MIL.1546300826121004</cp:lastModifiedBy>
  <cp:revision>165</cp:revision>
  <dcterms:created xsi:type="dcterms:W3CDTF">2007-09-28T14:51:49Z</dcterms:created>
  <dcterms:modified xsi:type="dcterms:W3CDTF">2022-10-28T19:42:42Z</dcterms:modified>
</cp:coreProperties>
</file>